
<file path=[Content_Types].xml><?xml version="1.0" encoding="utf-8"?>
<Types xmlns="http://schemas.openxmlformats.org/package/2006/content-types">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notesMasters/notesMaster1.xml" ContentType="application/vnd.openxmlformats-officedocument.presentationml.notesMaster+xml"/>
  <Override PartName="/ppt/tags/tag29.xml" ContentType="application/vnd.openxmlformats-officedocument.presentationml.tags+xml"/>
  <Override PartName="/ppt/tags/tag38.xml" ContentType="application/vnd.openxmlformats-officedocument.presentationml.tags+xml"/>
  <Override PartName="/ppt/tags/tag47.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45.xml" ContentType="application/vnd.openxmlformats-officedocument.presentationml.tags+xml"/>
  <Override PartName="/ppt/tags/tag54.xml" ContentType="application/vnd.openxmlformats-officedocument.presentationml.tags+xml"/>
  <Override PartName="/ppt/tags/tag63.xml" ContentType="application/vnd.openxmlformats-officedocument.presentationml.tags+xml"/>
  <Override PartName="/ppt/tags/tag65.xml" ContentType="application/vnd.openxmlformats-officedocument.presentationml.tags+xml"/>
  <Override PartName="/docProps/custom.xml" ContentType="application/vnd.openxmlformats-officedocument.custom-propertie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tags/tag43.xml" ContentType="application/vnd.openxmlformats-officedocument.presentationml.tags+xml"/>
  <Override PartName="/ppt/tags/tag52.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tags/tag41.xml" ContentType="application/vnd.openxmlformats-officedocument.presentationml.tags+xml"/>
  <Override PartName="/ppt/tags/tag50.xml" ContentType="application/vnd.openxmlformats-officedocument.presentationml.tags+xml"/>
  <Override PartName="/ppt/tags/tag70.xml" ContentType="application/vnd.openxmlformats-officedocument.presentationml.tags+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tags/tag39.xml" ContentType="application/vnd.openxmlformats-officedocument.presentationml.tags+xml"/>
  <Override PartName="/ppt/tags/tag59.xml" ContentType="application/vnd.openxmlformats-officedocument.presentationml.tags+xml"/>
  <Override PartName="/ppt/tags/tag68.xml" ContentType="application/vnd.openxmlformats-officedocument.presentationml.tags+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ppt/tags/tag66.xml" ContentType="application/vnd.openxmlformats-officedocument.presentationml.tags+xml"/>
  <Override PartName="/docProps/app.xml" ContentType="application/vnd.openxmlformats-officedocument.extended-properties+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tags/tag64.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tags/tag71.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handoutMasterIdLst>
    <p:handoutMasterId r:id="rId9"/>
  </p:handoutMasterIdLst>
  <p:sldIdLst>
    <p:sldId id="256" r:id="rId2"/>
    <p:sldId id="263" r:id="rId3"/>
    <p:sldId id="264" r:id="rId4"/>
    <p:sldId id="265" r:id="rId5"/>
    <p:sldId id="266" r:id="rId6"/>
    <p:sldId id="267" r:id="rId7"/>
  </p:sldIdLst>
  <p:sldSz cx="21383625" cy="15119350"/>
  <p:notesSz cx="6807200" cy="9939338"/>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0368" autoAdjust="0"/>
    <p:restoredTop sz="99814" autoAdjust="0"/>
  </p:normalViewPr>
  <p:slideViewPr>
    <p:cSldViewPr showGuides="1">
      <p:cViewPr>
        <p:scale>
          <a:sx n="50" d="100"/>
          <a:sy n="50" d="100"/>
        </p:scale>
        <p:origin x="-1182" y="-72"/>
      </p:cViewPr>
      <p:guideLst>
        <p:guide orient="horz" pos="8990"/>
        <p:guide pos="884"/>
        <p:guide pos="13261"/>
        <p:guide pos="2943"/>
        <p:guide pos="7905"/>
        <p:guide pos="5452"/>
        <p:guide pos="10427"/>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2020-3-25</a:t>
            </a:fld>
            <a:endParaRPr lang="zh-CN" altLang="en-US"/>
          </a:p>
        </p:txBody>
      </p:sp>
      <p:sp>
        <p:nvSpPr>
          <p:cNvPr id="4" name="页脚占位符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2020-3-25</a:t>
            </a:fld>
            <a:endParaRPr lang="zh-CN" altLang="en-US"/>
          </a:p>
        </p:txBody>
      </p:sp>
      <p:sp>
        <p:nvSpPr>
          <p:cNvPr id="4" name="幻灯片图像占位符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031875" y="1243013"/>
            <a:ext cx="4743450" cy="3354387"/>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031875" y="1243013"/>
            <a:ext cx="4743450" cy="3354387"/>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031875" y="1243013"/>
            <a:ext cx="4743450" cy="3354387"/>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031875" y="1243013"/>
            <a:ext cx="4743450" cy="3354387"/>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031875" y="1243013"/>
            <a:ext cx="4743450" cy="3354387"/>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031875" y="1243013"/>
            <a:ext cx="4743450" cy="3354387"/>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673000" y="2474501"/>
            <a:ext cx="16038000" cy="5264000"/>
          </a:xfrm>
        </p:spPr>
        <p:txBody>
          <a:bodyPr anchor="b"/>
          <a:lstStyle>
            <a:lvl1pPr algn="ctr">
              <a:defRPr sz="9920"/>
            </a:lvl1pPr>
          </a:lstStyle>
          <a:p>
            <a:r>
              <a:rPr lang="zh-CN" altLang="en-US"/>
              <a:t>单击此处编辑母版标题样式</a:t>
            </a:r>
          </a:p>
        </p:txBody>
      </p:sp>
      <p:sp>
        <p:nvSpPr>
          <p:cNvPr id="3" name="副标题 2"/>
          <p:cNvSpPr>
            <a:spLocks noGrp="1"/>
          </p:cNvSpPr>
          <p:nvPr>
            <p:ph type="subTitle" idx="1"/>
          </p:nvPr>
        </p:nvSpPr>
        <p:spPr>
          <a:xfrm>
            <a:off x="2673000" y="7941501"/>
            <a:ext cx="16038000" cy="3650499"/>
          </a:xfrm>
        </p:spPr>
        <p:txBody>
          <a:bodyPr/>
          <a:lstStyle>
            <a:lvl1pPr marL="0" indent="0" algn="ctr">
              <a:buNone/>
              <a:defRPr sz="3970"/>
            </a:lvl1pPr>
            <a:lvl2pPr marL="756285" indent="0" algn="ctr">
              <a:buNone/>
              <a:defRPr sz="3305"/>
            </a:lvl2pPr>
            <a:lvl3pPr marL="1511935" indent="0" algn="ctr">
              <a:buNone/>
              <a:defRPr sz="2975"/>
            </a:lvl3pPr>
            <a:lvl4pPr marL="2268220" indent="0" algn="ctr">
              <a:buNone/>
              <a:defRPr sz="2645"/>
            </a:lvl4pPr>
            <a:lvl5pPr marL="3023870" indent="0" algn="ctr">
              <a:buNone/>
              <a:defRPr sz="2645"/>
            </a:lvl5pPr>
            <a:lvl6pPr marL="3780155" indent="0" algn="ctr">
              <a:buNone/>
              <a:defRPr sz="2645"/>
            </a:lvl6pPr>
            <a:lvl7pPr marL="4535805" indent="0" algn="ctr">
              <a:buNone/>
              <a:defRPr sz="2645"/>
            </a:lvl7pPr>
            <a:lvl8pPr marL="5292090" indent="0" algn="ctr">
              <a:buNone/>
              <a:defRPr sz="2645"/>
            </a:lvl8pPr>
            <a:lvl9pPr marL="6047740" indent="0" algn="ctr">
              <a:buNone/>
              <a:defRPr sz="2645"/>
            </a:lvl9pPr>
          </a:lstStyle>
          <a:p>
            <a:r>
              <a:rPr lang="zh-CN" altLang="en-US"/>
              <a:t>单击此处编辑母版副标题样式</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5503400" y="605501"/>
            <a:ext cx="4811400" cy="129010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1069200" y="605501"/>
            <a:ext cx="14155278" cy="129010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459012" y="3769501"/>
            <a:ext cx="18443700" cy="6289499"/>
          </a:xfrm>
        </p:spPr>
        <p:txBody>
          <a:bodyPr anchor="b"/>
          <a:lstStyle>
            <a:lvl1pPr>
              <a:defRPr sz="9920"/>
            </a:lvl1pPr>
          </a:lstStyle>
          <a:p>
            <a:r>
              <a:rPr lang="zh-CN" altLang="en-US"/>
              <a:t>单击此处编辑母版标题样式</a:t>
            </a:r>
          </a:p>
        </p:txBody>
      </p:sp>
      <p:sp>
        <p:nvSpPr>
          <p:cNvPr id="3" name="文本占位符 2"/>
          <p:cNvSpPr>
            <a:spLocks noGrp="1"/>
          </p:cNvSpPr>
          <p:nvPr>
            <p:ph type="body" idx="1"/>
          </p:nvPr>
        </p:nvSpPr>
        <p:spPr>
          <a:xfrm>
            <a:off x="1459012" y="10118501"/>
            <a:ext cx="18443700" cy="3307499"/>
          </a:xfrm>
        </p:spPr>
        <p:txBody>
          <a:bodyPr/>
          <a:lstStyle>
            <a:lvl1pPr marL="0" indent="0">
              <a:buNone/>
              <a:defRPr sz="3970">
                <a:solidFill>
                  <a:schemeClr val="tx1">
                    <a:tint val="75000"/>
                  </a:schemeClr>
                </a:solidFill>
              </a:defRPr>
            </a:lvl1pPr>
            <a:lvl2pPr marL="756285" indent="0">
              <a:buNone/>
              <a:defRPr sz="3305">
                <a:solidFill>
                  <a:schemeClr val="tx1">
                    <a:tint val="75000"/>
                  </a:schemeClr>
                </a:solidFill>
              </a:defRPr>
            </a:lvl2pPr>
            <a:lvl3pPr marL="1511935" indent="0">
              <a:buNone/>
              <a:defRPr sz="2975">
                <a:solidFill>
                  <a:schemeClr val="tx1">
                    <a:tint val="75000"/>
                  </a:schemeClr>
                </a:solidFill>
              </a:defRPr>
            </a:lvl3pPr>
            <a:lvl4pPr marL="2268220" indent="0">
              <a:buNone/>
              <a:defRPr sz="2645">
                <a:solidFill>
                  <a:schemeClr val="tx1">
                    <a:tint val="75000"/>
                  </a:schemeClr>
                </a:solidFill>
              </a:defRPr>
            </a:lvl4pPr>
            <a:lvl5pPr marL="3023870" indent="0">
              <a:buNone/>
              <a:defRPr sz="2645">
                <a:solidFill>
                  <a:schemeClr val="tx1">
                    <a:tint val="75000"/>
                  </a:schemeClr>
                </a:solidFill>
              </a:defRPr>
            </a:lvl5pPr>
            <a:lvl6pPr marL="3780155" indent="0">
              <a:buNone/>
              <a:defRPr sz="2645">
                <a:solidFill>
                  <a:schemeClr val="tx1">
                    <a:tint val="75000"/>
                  </a:schemeClr>
                </a:solidFill>
              </a:defRPr>
            </a:lvl6pPr>
            <a:lvl7pPr marL="4535805" indent="0">
              <a:buNone/>
              <a:defRPr sz="2645">
                <a:solidFill>
                  <a:schemeClr val="tx1">
                    <a:tint val="75000"/>
                  </a:schemeClr>
                </a:solidFill>
              </a:defRPr>
            </a:lvl7pPr>
            <a:lvl8pPr marL="5292090" indent="0">
              <a:buNone/>
              <a:defRPr sz="2645">
                <a:solidFill>
                  <a:schemeClr val="tx1">
                    <a:tint val="75000"/>
                  </a:schemeClr>
                </a:solidFill>
              </a:defRPr>
            </a:lvl8pPr>
            <a:lvl9pPr marL="6047740" indent="0">
              <a:buNone/>
              <a:defRPr sz="2645">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1069200" y="3528000"/>
            <a:ext cx="9430344" cy="997850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10884456" y="3528000"/>
            <a:ext cx="9430344" cy="997850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472935" y="805000"/>
            <a:ext cx="18443700" cy="2922501"/>
          </a:xfrm>
        </p:spPr>
        <p:txBody>
          <a:bodyPr/>
          <a:lstStyle/>
          <a:p>
            <a:r>
              <a:rPr lang="zh-CN" altLang="en-US"/>
              <a:t>单击此处编辑母版标题样式</a:t>
            </a:r>
          </a:p>
        </p:txBody>
      </p:sp>
      <p:sp>
        <p:nvSpPr>
          <p:cNvPr id="3" name="文本占位符 2"/>
          <p:cNvSpPr>
            <a:spLocks noGrp="1"/>
          </p:cNvSpPr>
          <p:nvPr>
            <p:ph type="body" idx="1"/>
          </p:nvPr>
        </p:nvSpPr>
        <p:spPr>
          <a:xfrm>
            <a:off x="2081527" y="3920966"/>
            <a:ext cx="8547942" cy="1816499"/>
          </a:xfrm>
        </p:spPr>
        <p:txBody>
          <a:bodyPr anchor="ctr" anchorCtr="0"/>
          <a:lstStyle>
            <a:lvl1pPr marL="0" indent="0">
              <a:buNone/>
              <a:defRPr sz="4630"/>
            </a:lvl1pPr>
            <a:lvl2pPr marL="756285" indent="0">
              <a:buNone/>
              <a:defRPr sz="3970"/>
            </a:lvl2pPr>
            <a:lvl3pPr marL="1511935" indent="0">
              <a:buNone/>
              <a:defRPr sz="3305"/>
            </a:lvl3pPr>
            <a:lvl4pPr marL="2268220" indent="0">
              <a:buNone/>
              <a:defRPr sz="2975"/>
            </a:lvl4pPr>
            <a:lvl5pPr marL="3023870" indent="0">
              <a:buNone/>
              <a:defRPr sz="2975"/>
            </a:lvl5pPr>
            <a:lvl6pPr marL="3780155" indent="0">
              <a:buNone/>
              <a:defRPr sz="2975"/>
            </a:lvl6pPr>
            <a:lvl7pPr marL="4535805" indent="0">
              <a:buNone/>
              <a:defRPr sz="2975"/>
            </a:lvl7pPr>
            <a:lvl8pPr marL="5292090" indent="0">
              <a:buNone/>
              <a:defRPr sz="2975"/>
            </a:lvl8pPr>
            <a:lvl9pPr marL="6047740" indent="0">
              <a:buNone/>
              <a:defRPr sz="2975"/>
            </a:lvl9pPr>
          </a:lstStyle>
          <a:p>
            <a:pPr lvl="0"/>
            <a:r>
              <a:rPr lang="zh-CN" altLang="en-US"/>
              <a:t>单击此处编辑母版文本样式</a:t>
            </a:r>
          </a:p>
        </p:txBody>
      </p:sp>
      <p:sp>
        <p:nvSpPr>
          <p:cNvPr id="4" name="内容占位符 3"/>
          <p:cNvSpPr>
            <a:spLocks noGrp="1"/>
          </p:cNvSpPr>
          <p:nvPr>
            <p:ph sz="half" idx="2"/>
          </p:nvPr>
        </p:nvSpPr>
        <p:spPr>
          <a:xfrm>
            <a:off x="2081527" y="5876426"/>
            <a:ext cx="8547942" cy="77700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10974275" y="3920966"/>
            <a:ext cx="8590040" cy="1816499"/>
          </a:xfrm>
        </p:spPr>
        <p:txBody>
          <a:bodyPr anchor="ctr" anchorCtr="0"/>
          <a:lstStyle>
            <a:lvl1pPr marL="0" indent="0">
              <a:buNone/>
              <a:defRPr sz="4630"/>
            </a:lvl1pPr>
            <a:lvl2pPr marL="756285" indent="0">
              <a:buNone/>
              <a:defRPr sz="3970"/>
            </a:lvl2pPr>
            <a:lvl3pPr marL="1511935" indent="0">
              <a:buNone/>
              <a:defRPr sz="3305"/>
            </a:lvl3pPr>
            <a:lvl4pPr marL="2268220" indent="0">
              <a:buNone/>
              <a:defRPr sz="2975"/>
            </a:lvl4pPr>
            <a:lvl5pPr marL="3023870" indent="0">
              <a:buNone/>
              <a:defRPr sz="2975"/>
            </a:lvl5pPr>
            <a:lvl6pPr marL="3780155" indent="0">
              <a:buNone/>
              <a:defRPr sz="2975"/>
            </a:lvl6pPr>
            <a:lvl7pPr marL="4535805" indent="0">
              <a:buNone/>
              <a:defRPr sz="2975"/>
            </a:lvl7pPr>
            <a:lvl8pPr marL="5292090" indent="0">
              <a:buNone/>
              <a:defRPr sz="2975"/>
            </a:lvl8pPr>
            <a:lvl9pPr marL="6047740" indent="0">
              <a:buNone/>
              <a:defRPr sz="2975"/>
            </a:lvl9pPr>
          </a:lstStyle>
          <a:p>
            <a:pPr lvl="0"/>
            <a:r>
              <a:rPr lang="zh-CN" altLang="en-US"/>
              <a:t>单击此处编辑母版文本样式</a:t>
            </a:r>
          </a:p>
        </p:txBody>
      </p:sp>
      <p:sp>
        <p:nvSpPr>
          <p:cNvPr id="6" name="内容占位符 5"/>
          <p:cNvSpPr>
            <a:spLocks noGrp="1"/>
          </p:cNvSpPr>
          <p:nvPr>
            <p:ph sz="quarter" idx="4"/>
          </p:nvPr>
        </p:nvSpPr>
        <p:spPr>
          <a:xfrm>
            <a:off x="10974275" y="5876426"/>
            <a:ext cx="8590040" cy="77700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472935" y="1008000"/>
            <a:ext cx="6896896" cy="3528000"/>
          </a:xfrm>
        </p:spPr>
        <p:txBody>
          <a:bodyPr anchor="b"/>
          <a:lstStyle>
            <a:lvl1pPr>
              <a:defRPr sz="5290"/>
            </a:lvl1pPr>
          </a:lstStyle>
          <a:p>
            <a:r>
              <a:rPr lang="zh-CN" altLang="en-US"/>
              <a:t>单击此处编辑母版标题样式</a:t>
            </a:r>
          </a:p>
        </p:txBody>
      </p:sp>
      <p:sp>
        <p:nvSpPr>
          <p:cNvPr id="3" name="内容占位符 2"/>
          <p:cNvSpPr>
            <a:spLocks noGrp="1"/>
          </p:cNvSpPr>
          <p:nvPr>
            <p:ph idx="1"/>
          </p:nvPr>
        </p:nvSpPr>
        <p:spPr>
          <a:xfrm>
            <a:off x="9090985" y="2177000"/>
            <a:ext cx="10825650" cy="10745000"/>
          </a:xfrm>
        </p:spPr>
        <p:txBody>
          <a:bodyPr/>
          <a:lstStyle>
            <a:lvl1pPr>
              <a:defRPr sz="5290"/>
            </a:lvl1pPr>
            <a:lvl2pPr>
              <a:defRPr sz="4630"/>
            </a:lvl2pPr>
            <a:lvl3pPr>
              <a:defRPr sz="3970"/>
            </a:lvl3pPr>
            <a:lvl4pPr>
              <a:defRPr sz="3305"/>
            </a:lvl4pPr>
            <a:lvl5pPr>
              <a:defRPr sz="3305"/>
            </a:lvl5pPr>
            <a:lvl6pPr>
              <a:defRPr sz="3305"/>
            </a:lvl6pPr>
            <a:lvl7pPr>
              <a:defRPr sz="3305"/>
            </a:lvl7pPr>
            <a:lvl8pPr>
              <a:defRPr sz="3305"/>
            </a:lvl8pPr>
            <a:lvl9pPr>
              <a:defRPr sz="330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1472935" y="4536000"/>
            <a:ext cx="6896896" cy="8403501"/>
          </a:xfrm>
        </p:spPr>
        <p:txBody>
          <a:bodyPr/>
          <a:lstStyle>
            <a:lvl1pPr marL="0" indent="0">
              <a:buNone/>
              <a:defRPr sz="2645"/>
            </a:lvl1pPr>
            <a:lvl2pPr marL="756285" indent="0">
              <a:buNone/>
              <a:defRPr sz="2315"/>
            </a:lvl2pPr>
            <a:lvl3pPr marL="1511935" indent="0">
              <a:buNone/>
              <a:defRPr sz="1985"/>
            </a:lvl3pPr>
            <a:lvl4pPr marL="2268220" indent="0">
              <a:buNone/>
              <a:defRPr sz="1655"/>
            </a:lvl4pPr>
            <a:lvl5pPr marL="3023870" indent="0">
              <a:buNone/>
              <a:defRPr sz="1655"/>
            </a:lvl5pPr>
            <a:lvl6pPr marL="3780155" indent="0">
              <a:buNone/>
              <a:defRPr sz="1655"/>
            </a:lvl6pPr>
            <a:lvl7pPr marL="4535805" indent="0">
              <a:buNone/>
              <a:defRPr sz="1655"/>
            </a:lvl7pPr>
            <a:lvl8pPr marL="5292090" indent="0">
              <a:buNone/>
              <a:defRPr sz="1655"/>
            </a:lvl8pPr>
            <a:lvl9pPr marL="6047740" indent="0">
              <a:buNone/>
              <a:defRPr sz="1655"/>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472935" y="1008000"/>
            <a:ext cx="7305760" cy="3528000"/>
          </a:xfrm>
        </p:spPr>
        <p:txBody>
          <a:bodyPr anchor="b"/>
          <a:lstStyle>
            <a:lvl1pPr>
              <a:defRPr sz="5290"/>
            </a:lvl1pPr>
          </a:lstStyle>
          <a:p>
            <a:r>
              <a:rPr lang="zh-CN" altLang="en-US"/>
              <a:t>单击此处编辑母版标题样式</a:t>
            </a:r>
          </a:p>
        </p:txBody>
      </p:sp>
      <p:sp>
        <p:nvSpPr>
          <p:cNvPr id="3" name="图片占位符 2"/>
          <p:cNvSpPr>
            <a:spLocks noGrp="1"/>
          </p:cNvSpPr>
          <p:nvPr>
            <p:ph type="pic" idx="1"/>
          </p:nvPr>
        </p:nvSpPr>
        <p:spPr>
          <a:xfrm>
            <a:off x="9090985" y="1008002"/>
            <a:ext cx="10825650" cy="11914000"/>
          </a:xfrm>
        </p:spPr>
        <p:txBody>
          <a:bodyPr/>
          <a:lstStyle>
            <a:lvl1pPr marL="0" indent="0">
              <a:buNone/>
              <a:defRPr sz="5290"/>
            </a:lvl1pPr>
            <a:lvl2pPr marL="756285" indent="0">
              <a:buNone/>
              <a:defRPr sz="4630"/>
            </a:lvl2pPr>
            <a:lvl3pPr marL="1511935" indent="0">
              <a:buNone/>
              <a:defRPr sz="3970"/>
            </a:lvl3pPr>
            <a:lvl4pPr marL="2268220" indent="0">
              <a:buNone/>
              <a:defRPr sz="3305"/>
            </a:lvl4pPr>
            <a:lvl5pPr marL="3023870" indent="0">
              <a:buNone/>
              <a:defRPr sz="3305"/>
            </a:lvl5pPr>
            <a:lvl6pPr marL="3780155" indent="0">
              <a:buNone/>
              <a:defRPr sz="3305"/>
            </a:lvl6pPr>
            <a:lvl7pPr marL="4535805" indent="0">
              <a:buNone/>
              <a:defRPr sz="3305"/>
            </a:lvl7pPr>
            <a:lvl8pPr marL="5292090" indent="0">
              <a:buNone/>
              <a:defRPr sz="3305"/>
            </a:lvl8pPr>
            <a:lvl9pPr marL="6047740" indent="0">
              <a:buNone/>
              <a:defRPr sz="3305"/>
            </a:lvl9pPr>
          </a:lstStyle>
          <a:p>
            <a:endParaRPr lang="zh-CN" altLang="en-US"/>
          </a:p>
        </p:txBody>
      </p:sp>
      <p:sp>
        <p:nvSpPr>
          <p:cNvPr id="4" name="文本占位符 3"/>
          <p:cNvSpPr>
            <a:spLocks noGrp="1"/>
          </p:cNvSpPr>
          <p:nvPr>
            <p:ph type="body" sz="half" idx="2"/>
          </p:nvPr>
        </p:nvSpPr>
        <p:spPr>
          <a:xfrm>
            <a:off x="1472935" y="4536000"/>
            <a:ext cx="7305760" cy="8403501"/>
          </a:xfrm>
        </p:spPr>
        <p:txBody>
          <a:bodyPr/>
          <a:lstStyle>
            <a:lvl1pPr marL="0" indent="0">
              <a:buNone/>
              <a:defRPr sz="3305"/>
            </a:lvl1pPr>
            <a:lvl2pPr marL="756285" indent="0">
              <a:buNone/>
              <a:defRPr sz="2975"/>
            </a:lvl2pPr>
            <a:lvl3pPr marL="1511935" indent="0">
              <a:buNone/>
              <a:defRPr sz="2645"/>
            </a:lvl3pPr>
            <a:lvl4pPr marL="2268220" indent="0">
              <a:buNone/>
              <a:defRPr sz="2315"/>
            </a:lvl4pPr>
            <a:lvl5pPr marL="3023870" indent="0">
              <a:buNone/>
              <a:defRPr sz="2315"/>
            </a:lvl5pPr>
            <a:lvl6pPr marL="3780155" indent="0">
              <a:buNone/>
              <a:defRPr sz="2315"/>
            </a:lvl6pPr>
            <a:lvl7pPr marL="4535805" indent="0">
              <a:buNone/>
              <a:defRPr sz="2315"/>
            </a:lvl7pPr>
            <a:lvl8pPr marL="5292090" indent="0">
              <a:buNone/>
              <a:defRPr sz="2315"/>
            </a:lvl8pPr>
            <a:lvl9pPr marL="6047740" indent="0">
              <a:buNone/>
              <a:defRPr sz="2315"/>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1069200" y="605501"/>
            <a:ext cx="19245600" cy="2520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idx="1"/>
          </p:nvPr>
        </p:nvSpPr>
        <p:spPr>
          <a:xfrm>
            <a:off x="1069200" y="3528000"/>
            <a:ext cx="19245600" cy="9978501"/>
          </a:xfrm>
          <a:prstGeom prst="rect">
            <a:avLst/>
          </a:prstGeom>
          <a:noFill/>
          <a:ln w="9525">
            <a:noFill/>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1027"/>
          <p:cNvSpPr>
            <a:spLocks noGrp="1"/>
          </p:cNvSpPr>
          <p:nvPr>
            <p:ph type="dt" sz="half" idx="2"/>
          </p:nvPr>
        </p:nvSpPr>
        <p:spPr>
          <a:xfrm>
            <a:off x="1069200" y="13769000"/>
            <a:ext cx="4989600" cy="1050000"/>
          </a:xfrm>
          <a:prstGeom prst="rect">
            <a:avLst/>
          </a:prstGeom>
          <a:noFill/>
          <a:ln w="9525">
            <a:noFill/>
          </a:ln>
        </p:spPr>
        <p:txBody>
          <a:bodyPr/>
          <a:lstStyle>
            <a:lvl1pPr>
              <a:defRPr sz="3085"/>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7306200" y="13769000"/>
            <a:ext cx="6771600" cy="1050000"/>
          </a:xfrm>
          <a:prstGeom prst="rect">
            <a:avLst/>
          </a:prstGeom>
          <a:noFill/>
          <a:ln w="9525">
            <a:noFill/>
          </a:ln>
        </p:spPr>
        <p:txBody>
          <a:bodyPr/>
          <a:lstStyle>
            <a:lvl1pPr algn="ctr">
              <a:defRPr sz="3085"/>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15325200" y="13769000"/>
            <a:ext cx="4989600" cy="1050000"/>
          </a:xfrm>
          <a:prstGeom prst="rect">
            <a:avLst/>
          </a:prstGeom>
          <a:noFill/>
          <a:ln w="9525">
            <a:noFill/>
          </a:ln>
        </p:spPr>
        <p:txBody>
          <a:bodyPr/>
          <a:lstStyle>
            <a:lvl1pPr algn="r">
              <a:defRPr sz="3085"/>
            </a:lvl1pPr>
          </a:lstStyle>
          <a:p>
            <a:pPr lvl="0"/>
            <a:fld id="{9A0DB2DC-4C9A-4742-B13C-FB6460FD3503}" type="slidenum">
              <a:rPr lang="zh-CN" altLang="en-US">
                <a:latin typeface="Arial" panose="020B0604020202020204" pitchFamily="34" charset="0"/>
              </a:rPr>
              <a:pPr lvl="0"/>
              <a:t>‹#›</a:t>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sldNum="0" hdr="0" ftr="0" dt="0"/>
  <p:txStyles>
    <p:titleStyle>
      <a:lvl1pPr marL="0" lvl="0" indent="0" algn="ctr" defTabSz="2016125" eaLnBrk="1" fontAlgn="base" latinLnBrk="0" hangingPunct="1">
        <a:lnSpc>
          <a:spcPct val="100000"/>
        </a:lnSpc>
        <a:spcBef>
          <a:spcPct val="0"/>
        </a:spcBef>
        <a:spcAft>
          <a:spcPct val="0"/>
        </a:spcAft>
        <a:buNone/>
        <a:defRPr sz="9700" b="0" i="0" u="none" kern="1200" baseline="0">
          <a:solidFill>
            <a:schemeClr val="tx2"/>
          </a:solidFill>
          <a:latin typeface="+mj-lt"/>
          <a:ea typeface="+mj-ea"/>
          <a:cs typeface="+mj-cs"/>
        </a:defRPr>
      </a:lvl1pPr>
    </p:titleStyle>
    <p:bodyStyle>
      <a:lvl1pPr marL="756285" lvl="0" indent="-756285" algn="l" defTabSz="2016125" eaLnBrk="1" fontAlgn="base" latinLnBrk="0" hangingPunct="1">
        <a:lnSpc>
          <a:spcPct val="100000"/>
        </a:lnSpc>
        <a:spcBef>
          <a:spcPct val="44000"/>
        </a:spcBef>
        <a:spcAft>
          <a:spcPct val="0"/>
        </a:spcAft>
        <a:buChar char="•"/>
        <a:defRPr sz="7055" b="0" i="0" u="none" kern="1200" baseline="0">
          <a:solidFill>
            <a:schemeClr val="tx1"/>
          </a:solidFill>
          <a:latin typeface="+mn-lt"/>
          <a:ea typeface="+mn-ea"/>
          <a:cs typeface="+mn-cs"/>
        </a:defRPr>
      </a:lvl1pPr>
      <a:lvl2pPr marL="1638300" lvl="1" indent="-629920" algn="l" defTabSz="2016125" eaLnBrk="1" fontAlgn="base" latinLnBrk="0" hangingPunct="1">
        <a:lnSpc>
          <a:spcPct val="100000"/>
        </a:lnSpc>
        <a:spcBef>
          <a:spcPct val="44000"/>
        </a:spcBef>
        <a:spcAft>
          <a:spcPct val="0"/>
        </a:spcAft>
        <a:buChar char="–"/>
        <a:defRPr sz="6175" b="0" i="0" u="none" kern="1200" baseline="0">
          <a:solidFill>
            <a:schemeClr val="tx1"/>
          </a:solidFill>
          <a:latin typeface="+mn-lt"/>
          <a:ea typeface="+mn-ea"/>
          <a:cs typeface="+mn-cs"/>
        </a:defRPr>
      </a:lvl2pPr>
      <a:lvl3pPr marL="2520315" lvl="2" indent="-504190" algn="l" defTabSz="2016125" eaLnBrk="1" fontAlgn="base" latinLnBrk="0" hangingPunct="1">
        <a:lnSpc>
          <a:spcPct val="100000"/>
        </a:lnSpc>
        <a:spcBef>
          <a:spcPct val="44000"/>
        </a:spcBef>
        <a:spcAft>
          <a:spcPct val="0"/>
        </a:spcAft>
        <a:buChar char="•"/>
        <a:defRPr sz="5290" b="0" i="0" u="none" kern="1200" baseline="0">
          <a:solidFill>
            <a:schemeClr val="tx1"/>
          </a:solidFill>
          <a:latin typeface="+mn-lt"/>
          <a:ea typeface="+mn-ea"/>
          <a:cs typeface="+mn-cs"/>
        </a:defRPr>
      </a:lvl3pPr>
      <a:lvl4pPr marL="3528060" lvl="3" indent="-504190" algn="l" defTabSz="2016125" eaLnBrk="1" fontAlgn="base" latinLnBrk="0" hangingPunct="1">
        <a:lnSpc>
          <a:spcPct val="100000"/>
        </a:lnSpc>
        <a:spcBef>
          <a:spcPct val="44000"/>
        </a:spcBef>
        <a:spcAft>
          <a:spcPct val="0"/>
        </a:spcAft>
        <a:buChar char="–"/>
        <a:defRPr sz="4410" b="0" i="0" u="none" kern="1200" baseline="0">
          <a:solidFill>
            <a:schemeClr val="tx1"/>
          </a:solidFill>
          <a:latin typeface="+mn-lt"/>
          <a:ea typeface="+mn-ea"/>
          <a:cs typeface="+mn-cs"/>
        </a:defRPr>
      </a:lvl4pPr>
      <a:lvl5pPr marL="4535805" lvl="4" indent="-504190" algn="l" defTabSz="2016125" eaLnBrk="1" fontAlgn="base" latinLnBrk="0" hangingPunct="1">
        <a:lnSpc>
          <a:spcPct val="100000"/>
        </a:lnSpc>
        <a:spcBef>
          <a:spcPct val="44000"/>
        </a:spcBef>
        <a:spcAft>
          <a:spcPct val="0"/>
        </a:spcAft>
        <a:buChar char="»"/>
        <a:defRPr sz="4410" b="0" i="0" u="none" kern="1200" baseline="0">
          <a:solidFill>
            <a:schemeClr val="tx1"/>
          </a:solidFill>
          <a:latin typeface="+mn-lt"/>
          <a:ea typeface="+mn-ea"/>
          <a:cs typeface="+mn-cs"/>
        </a:defRPr>
      </a:lvl5pPr>
      <a:lvl6pPr marL="5544185" lvl="5" indent="-504190" algn="l" defTabSz="2016125" eaLnBrk="1" fontAlgn="base" latinLnBrk="0" hangingPunct="1">
        <a:lnSpc>
          <a:spcPct val="100000"/>
        </a:lnSpc>
        <a:spcBef>
          <a:spcPct val="44000"/>
        </a:spcBef>
        <a:spcAft>
          <a:spcPct val="0"/>
        </a:spcAft>
        <a:buChar char="»"/>
        <a:defRPr sz="4410" b="0" i="0" u="none" kern="1200" baseline="0">
          <a:solidFill>
            <a:schemeClr val="tx1"/>
          </a:solidFill>
          <a:latin typeface="+mn-lt"/>
          <a:ea typeface="+mn-ea"/>
          <a:cs typeface="+mn-cs"/>
        </a:defRPr>
      </a:lvl6pPr>
      <a:lvl7pPr marL="6551930" lvl="6" indent="-504190" algn="l" defTabSz="2016125" eaLnBrk="1" fontAlgn="base" latinLnBrk="0" hangingPunct="1">
        <a:lnSpc>
          <a:spcPct val="100000"/>
        </a:lnSpc>
        <a:spcBef>
          <a:spcPct val="44000"/>
        </a:spcBef>
        <a:spcAft>
          <a:spcPct val="0"/>
        </a:spcAft>
        <a:buChar char="»"/>
        <a:defRPr sz="4410" b="0" i="0" u="none" kern="1200" baseline="0">
          <a:solidFill>
            <a:schemeClr val="tx1"/>
          </a:solidFill>
          <a:latin typeface="+mn-lt"/>
          <a:ea typeface="+mn-ea"/>
          <a:cs typeface="+mn-cs"/>
        </a:defRPr>
      </a:lvl7pPr>
      <a:lvl8pPr marL="7560310" lvl="7" indent="-504190" algn="l" defTabSz="2016125" eaLnBrk="1" fontAlgn="base" latinLnBrk="0" hangingPunct="1">
        <a:lnSpc>
          <a:spcPct val="100000"/>
        </a:lnSpc>
        <a:spcBef>
          <a:spcPct val="44000"/>
        </a:spcBef>
        <a:spcAft>
          <a:spcPct val="0"/>
        </a:spcAft>
        <a:buChar char="»"/>
        <a:defRPr sz="4410" b="0" i="0" u="none" kern="1200" baseline="0">
          <a:solidFill>
            <a:schemeClr val="tx1"/>
          </a:solidFill>
          <a:latin typeface="+mn-lt"/>
          <a:ea typeface="+mn-ea"/>
          <a:cs typeface="+mn-cs"/>
        </a:defRPr>
      </a:lvl8pPr>
      <a:lvl9pPr marL="8568055" lvl="8" indent="-504190" algn="l" defTabSz="2016125" eaLnBrk="1" fontAlgn="base" latinLnBrk="0" hangingPunct="1">
        <a:lnSpc>
          <a:spcPct val="100000"/>
        </a:lnSpc>
        <a:spcBef>
          <a:spcPct val="44000"/>
        </a:spcBef>
        <a:spcAft>
          <a:spcPct val="0"/>
        </a:spcAft>
        <a:buChar char="»"/>
        <a:defRPr sz="4410" b="0" i="0" u="none" kern="1200" baseline="0">
          <a:solidFill>
            <a:schemeClr val="tx1"/>
          </a:solidFill>
          <a:latin typeface="+mn-lt"/>
          <a:ea typeface="+mn-ea"/>
          <a:cs typeface="+mn-cs"/>
        </a:defRPr>
      </a:lvl9pPr>
    </p:bodyStyle>
    <p:otherStyle>
      <a:lvl1pPr marL="0" lvl="0" indent="0" algn="l" defTabSz="2016125" eaLnBrk="1" fontAlgn="base" latinLnBrk="0" hangingPunct="1">
        <a:lnSpc>
          <a:spcPct val="100000"/>
        </a:lnSpc>
        <a:spcBef>
          <a:spcPct val="0"/>
        </a:spcBef>
        <a:spcAft>
          <a:spcPct val="0"/>
        </a:spcAft>
        <a:buNone/>
        <a:defRPr sz="3970" b="0" i="0" u="none" kern="1200" baseline="0">
          <a:solidFill>
            <a:schemeClr val="tx1"/>
          </a:solidFill>
          <a:latin typeface="+mn-lt"/>
          <a:ea typeface="+mn-ea"/>
          <a:cs typeface="+mn-cs"/>
        </a:defRPr>
      </a:lvl1pPr>
      <a:lvl2pPr marL="1007745"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2016125"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302387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403225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5039995"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604774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705612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8063865"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slideLayout" Target="../slideLayouts/slideLayout7.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8" Type="http://schemas.openxmlformats.org/officeDocument/2006/relationships/tags" Target="../tags/tag20.xml"/><Relationship Id="rId13" Type="http://schemas.openxmlformats.org/officeDocument/2006/relationships/slideLayout" Target="../slideLayouts/slideLayout7.xml"/><Relationship Id="rId3" Type="http://schemas.openxmlformats.org/officeDocument/2006/relationships/tags" Target="../tags/tag15.xml"/><Relationship Id="rId7" Type="http://schemas.openxmlformats.org/officeDocument/2006/relationships/tags" Target="../tags/tag19.xml"/><Relationship Id="rId12" Type="http://schemas.openxmlformats.org/officeDocument/2006/relationships/tags" Target="../tags/tag24.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tags" Target="../tags/tag23.xml"/><Relationship Id="rId5" Type="http://schemas.openxmlformats.org/officeDocument/2006/relationships/tags" Target="../tags/tag17.xml"/><Relationship Id="rId10" Type="http://schemas.openxmlformats.org/officeDocument/2006/relationships/tags" Target="../tags/tag22.xml"/><Relationship Id="rId4" Type="http://schemas.openxmlformats.org/officeDocument/2006/relationships/tags" Target="../tags/tag16.xml"/><Relationship Id="rId9" Type="http://schemas.openxmlformats.org/officeDocument/2006/relationships/tags" Target="../tags/tag21.xml"/><Relationship Id="rId1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8" Type="http://schemas.openxmlformats.org/officeDocument/2006/relationships/tags" Target="../tags/tag32.xml"/><Relationship Id="rId13" Type="http://schemas.openxmlformats.org/officeDocument/2006/relationships/slideLayout" Target="../slideLayouts/slideLayout7.xml"/><Relationship Id="rId3" Type="http://schemas.openxmlformats.org/officeDocument/2006/relationships/tags" Target="../tags/tag27.xml"/><Relationship Id="rId7" Type="http://schemas.openxmlformats.org/officeDocument/2006/relationships/tags" Target="../tags/tag31.xml"/><Relationship Id="rId12" Type="http://schemas.openxmlformats.org/officeDocument/2006/relationships/tags" Target="../tags/tag36.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tags" Target="../tags/tag30.xml"/><Relationship Id="rId11" Type="http://schemas.openxmlformats.org/officeDocument/2006/relationships/tags" Target="../tags/tag35.xml"/><Relationship Id="rId5" Type="http://schemas.openxmlformats.org/officeDocument/2006/relationships/tags" Target="../tags/tag29.xml"/><Relationship Id="rId10" Type="http://schemas.openxmlformats.org/officeDocument/2006/relationships/tags" Target="../tags/tag34.xml"/><Relationship Id="rId4" Type="http://schemas.openxmlformats.org/officeDocument/2006/relationships/tags" Target="../tags/tag28.xml"/><Relationship Id="rId9" Type="http://schemas.openxmlformats.org/officeDocument/2006/relationships/tags" Target="../tags/tag33.xml"/><Relationship Id="rId1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tags" Target="../tags/tag44.xml"/><Relationship Id="rId13" Type="http://schemas.openxmlformats.org/officeDocument/2006/relationships/slideLayout" Target="../slideLayouts/slideLayout7.xml"/><Relationship Id="rId3" Type="http://schemas.openxmlformats.org/officeDocument/2006/relationships/tags" Target="../tags/tag39.xml"/><Relationship Id="rId7" Type="http://schemas.openxmlformats.org/officeDocument/2006/relationships/tags" Target="../tags/tag43.xml"/><Relationship Id="rId12" Type="http://schemas.openxmlformats.org/officeDocument/2006/relationships/tags" Target="../tags/tag48.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tags" Target="../tags/tag42.xml"/><Relationship Id="rId11" Type="http://schemas.openxmlformats.org/officeDocument/2006/relationships/tags" Target="../tags/tag47.xml"/><Relationship Id="rId5" Type="http://schemas.openxmlformats.org/officeDocument/2006/relationships/tags" Target="../tags/tag41.xml"/><Relationship Id="rId10" Type="http://schemas.openxmlformats.org/officeDocument/2006/relationships/tags" Target="../tags/tag46.xml"/><Relationship Id="rId4" Type="http://schemas.openxmlformats.org/officeDocument/2006/relationships/tags" Target="../tags/tag40.xml"/><Relationship Id="rId9" Type="http://schemas.openxmlformats.org/officeDocument/2006/relationships/tags" Target="../tags/tag45.xml"/><Relationship Id="rId1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8" Type="http://schemas.openxmlformats.org/officeDocument/2006/relationships/tags" Target="../tags/tag56.xml"/><Relationship Id="rId13" Type="http://schemas.openxmlformats.org/officeDocument/2006/relationships/slideLayout" Target="../slideLayouts/slideLayout7.xml"/><Relationship Id="rId3" Type="http://schemas.openxmlformats.org/officeDocument/2006/relationships/tags" Target="../tags/tag51.xml"/><Relationship Id="rId7" Type="http://schemas.openxmlformats.org/officeDocument/2006/relationships/tags" Target="../tags/tag55.xml"/><Relationship Id="rId12" Type="http://schemas.openxmlformats.org/officeDocument/2006/relationships/tags" Target="../tags/tag60.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tags" Target="../tags/tag54.xml"/><Relationship Id="rId11" Type="http://schemas.openxmlformats.org/officeDocument/2006/relationships/tags" Target="../tags/tag59.xml"/><Relationship Id="rId5" Type="http://schemas.openxmlformats.org/officeDocument/2006/relationships/tags" Target="../tags/tag53.xml"/><Relationship Id="rId10" Type="http://schemas.openxmlformats.org/officeDocument/2006/relationships/tags" Target="../tags/tag58.xml"/><Relationship Id="rId4" Type="http://schemas.openxmlformats.org/officeDocument/2006/relationships/tags" Target="../tags/tag52.xml"/><Relationship Id="rId9" Type="http://schemas.openxmlformats.org/officeDocument/2006/relationships/tags" Target="../tags/tag57.xml"/><Relationship Id="rId1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tags" Target="../tags/tag68.xml"/><Relationship Id="rId13" Type="http://schemas.openxmlformats.org/officeDocument/2006/relationships/slideLayout" Target="../slideLayouts/slideLayout7.xml"/><Relationship Id="rId3" Type="http://schemas.openxmlformats.org/officeDocument/2006/relationships/tags" Target="../tags/tag63.xml"/><Relationship Id="rId7" Type="http://schemas.openxmlformats.org/officeDocument/2006/relationships/tags" Target="../tags/tag67.xml"/><Relationship Id="rId12" Type="http://schemas.openxmlformats.org/officeDocument/2006/relationships/tags" Target="../tags/tag72.xml"/><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tags" Target="../tags/tag66.xml"/><Relationship Id="rId11" Type="http://schemas.openxmlformats.org/officeDocument/2006/relationships/tags" Target="../tags/tag71.xml"/><Relationship Id="rId5" Type="http://schemas.openxmlformats.org/officeDocument/2006/relationships/tags" Target="../tags/tag65.xml"/><Relationship Id="rId10" Type="http://schemas.openxmlformats.org/officeDocument/2006/relationships/tags" Target="../tags/tag70.xml"/><Relationship Id="rId4" Type="http://schemas.openxmlformats.org/officeDocument/2006/relationships/tags" Target="../tags/tag64.xml"/><Relationship Id="rId9" Type="http://schemas.openxmlformats.org/officeDocument/2006/relationships/tags" Target="../tags/tag69.xml"/><Relationship Id="rId1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223010" y="8776335"/>
            <a:ext cx="9072245" cy="1951355"/>
          </a:xfrm>
          <a:prstGeom prst="rect">
            <a:avLst/>
          </a:prstGeom>
          <a:noFill/>
          <a:ln w="9525" cmpd="sng">
            <a:solidFill>
              <a:srgbClr val="000000"/>
            </a:solidFill>
            <a:prstDash val="solid"/>
          </a:ln>
        </p:spPr>
        <p:txBody>
          <a:bodyPr wrap="square" bIns="0" rtlCol="0">
            <a:noAutofit/>
          </a:bodyPr>
          <a:lstStyle/>
          <a:p>
            <a:pPr algn="ctr"/>
            <a:r>
              <a:rPr lang="zh-CN" sz="1400" b="1">
                <a:ln>
                  <a:noFill/>
                </a:ln>
                <a:solidFill>
                  <a:schemeClr val="tx1"/>
                </a:solidFill>
              </a:rPr>
              <a:t>第一、二阶段可并联或并行办理事项</a:t>
            </a:r>
          </a:p>
        </p:txBody>
      </p:sp>
      <p:sp>
        <p:nvSpPr>
          <p:cNvPr id="124" name="文本框 123"/>
          <p:cNvSpPr txBox="1"/>
          <p:nvPr/>
        </p:nvSpPr>
        <p:spPr>
          <a:xfrm>
            <a:off x="1228090" y="5850890"/>
            <a:ext cx="4716145" cy="279781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第一阶段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2" name="文本框 1"/>
          <p:cNvSpPr txBox="1"/>
          <p:nvPr/>
        </p:nvSpPr>
        <p:spPr>
          <a:xfrm>
            <a:off x="0" y="130123"/>
            <a:ext cx="21383625" cy="830997"/>
          </a:xfrm>
          <a:prstGeom prst="rect">
            <a:avLst/>
          </a:prstGeom>
          <a:noFill/>
        </p:spPr>
        <p:txBody>
          <a:bodyPr wrap="square" rtlCol="0">
            <a:spAutoFit/>
          </a:bodyPr>
          <a:lstStyle/>
          <a:p>
            <a:r>
              <a:rPr lang="zh-CN" altLang="en-US" sz="2400" dirty="0" smtClean="0">
                <a:solidFill>
                  <a:schemeClr val="tx1"/>
                </a:solidFill>
                <a:latin typeface="黑体" panose="02010609060101010101" pitchFamily="49" charset="-122"/>
                <a:ea typeface="黑体" panose="02010609060101010101" pitchFamily="49" charset="-122"/>
                <a:sym typeface="+mn-ea"/>
              </a:rPr>
              <a:t>附件</a:t>
            </a:r>
            <a:r>
              <a:rPr lang="en-US" altLang="zh-CN" sz="2400" dirty="0" smtClean="0">
                <a:solidFill>
                  <a:schemeClr val="tx1"/>
                </a:solidFill>
                <a:latin typeface="黑体" panose="02010609060101010101" pitchFamily="49" charset="-122"/>
                <a:ea typeface="黑体" panose="02010609060101010101" pitchFamily="49" charset="-122"/>
                <a:sym typeface="+mn-ea"/>
              </a:rPr>
              <a:t>6</a:t>
            </a:r>
            <a:r>
              <a:rPr lang="zh-CN" altLang="en-US" sz="2400" dirty="0" smtClean="0">
                <a:solidFill>
                  <a:schemeClr val="tx1"/>
                </a:solidFill>
                <a:latin typeface="黑体" panose="02010609060101010101" pitchFamily="49" charset="-122"/>
                <a:ea typeface="黑体" panose="02010609060101010101" pitchFamily="49" charset="-122"/>
                <a:sym typeface="+mn-ea"/>
              </a:rPr>
              <a:t>：                                              湖南省</a:t>
            </a:r>
            <a:r>
              <a:rPr lang="zh-CN" altLang="en-US" sz="2400" dirty="0">
                <a:solidFill>
                  <a:schemeClr val="tx1"/>
                </a:solidFill>
                <a:latin typeface="黑体" panose="02010609060101010101" pitchFamily="49" charset="-122"/>
                <a:ea typeface="黑体" panose="02010609060101010101" pitchFamily="49" charset="-122"/>
                <a:sym typeface="+mn-ea"/>
              </a:rPr>
              <a:t>工程建设项目审批流程指导</a:t>
            </a:r>
            <a:r>
              <a:rPr lang="zh-CN" altLang="en-US" sz="2400" dirty="0" smtClean="0">
                <a:solidFill>
                  <a:schemeClr val="tx1"/>
                </a:solidFill>
                <a:latin typeface="黑体" panose="02010609060101010101" pitchFamily="49" charset="-122"/>
                <a:ea typeface="黑体" panose="02010609060101010101" pitchFamily="49" charset="-122"/>
                <a:sym typeface="+mn-ea"/>
              </a:rPr>
              <a:t>图</a:t>
            </a:r>
            <a:endParaRPr lang="en-US" altLang="zh-CN" sz="2400" dirty="0" smtClean="0">
              <a:solidFill>
                <a:schemeClr val="tx1"/>
              </a:solidFill>
              <a:latin typeface="黑体" panose="02010609060101010101" pitchFamily="49" charset="-122"/>
              <a:ea typeface="黑体" panose="02010609060101010101" pitchFamily="49" charset="-122"/>
              <a:sym typeface="+mn-ea"/>
            </a:endParaRPr>
          </a:p>
          <a:p>
            <a:pPr algn="ctr"/>
            <a:r>
              <a:rPr lang="zh-CN" altLang="en-US" sz="2400" dirty="0" smtClean="0">
                <a:solidFill>
                  <a:schemeClr val="tx1"/>
                </a:solidFill>
                <a:latin typeface="黑体" panose="02010609060101010101" pitchFamily="49" charset="-122"/>
                <a:ea typeface="黑体" panose="02010609060101010101" pitchFamily="49" charset="-122"/>
              </a:rPr>
              <a:t>（</a:t>
            </a:r>
            <a:r>
              <a:rPr lang="zh-CN" altLang="en-US" sz="2400" dirty="0">
                <a:solidFill>
                  <a:schemeClr val="tx1"/>
                </a:solidFill>
                <a:latin typeface="黑体" panose="02010609060101010101" pitchFamily="49" charset="-122"/>
                <a:ea typeface="黑体" panose="02010609060101010101" pitchFamily="49" charset="-122"/>
              </a:rPr>
              <a:t>政府投资</a:t>
            </a:r>
            <a:r>
              <a:rPr lang="zh-CN" altLang="en-US" sz="2400" dirty="0" smtClean="0">
                <a:solidFill>
                  <a:schemeClr val="tx1"/>
                </a:solidFill>
                <a:latin typeface="黑体" panose="02010609060101010101" pitchFamily="49" charset="-122"/>
                <a:ea typeface="黑体" panose="02010609060101010101" pitchFamily="49" charset="-122"/>
              </a:rPr>
              <a:t>建设的城市</a:t>
            </a:r>
            <a:r>
              <a:rPr lang="zh-CN" altLang="en-US" sz="2400" dirty="0">
                <a:solidFill>
                  <a:schemeClr val="tx1"/>
                </a:solidFill>
                <a:latin typeface="黑体" panose="02010609060101010101" pitchFamily="49" charset="-122"/>
                <a:ea typeface="黑体" panose="02010609060101010101" pitchFamily="49" charset="-122"/>
              </a:rPr>
              <a:t>基础</a:t>
            </a:r>
            <a:r>
              <a:rPr lang="zh-CN" altLang="en-US" sz="2400" dirty="0" smtClean="0">
                <a:solidFill>
                  <a:schemeClr val="tx1"/>
                </a:solidFill>
                <a:latin typeface="黑体" panose="02010609060101010101" pitchFamily="49" charset="-122"/>
                <a:ea typeface="黑体" panose="02010609060101010101" pitchFamily="49" charset="-122"/>
              </a:rPr>
              <a:t>设施</a:t>
            </a:r>
            <a:r>
              <a:rPr lang="en-US" altLang="zh-CN" sz="2400" dirty="0" smtClean="0">
                <a:solidFill>
                  <a:schemeClr val="tx1"/>
                </a:solidFill>
                <a:latin typeface="黑体" panose="02010609060101010101" pitchFamily="49" charset="-122"/>
                <a:ea typeface="黑体" panose="02010609060101010101" pitchFamily="49" charset="-122"/>
              </a:rPr>
              <a:t>-</a:t>
            </a:r>
            <a:r>
              <a:rPr lang="zh-CN" altLang="en-US" sz="2400" dirty="0" smtClean="0">
                <a:solidFill>
                  <a:schemeClr val="tx1"/>
                </a:solidFill>
                <a:latin typeface="黑体" panose="02010609060101010101" pitchFamily="49" charset="-122"/>
                <a:ea typeface="黑体" panose="02010609060101010101" pitchFamily="49" charset="-122"/>
              </a:rPr>
              <a:t>线性工程项目）  总审批时限：</a:t>
            </a:r>
            <a:r>
              <a:rPr lang="en-US" altLang="zh-CN" sz="2400" dirty="0" smtClean="0">
                <a:solidFill>
                  <a:schemeClr val="tx1"/>
                </a:solidFill>
                <a:latin typeface="黑体" panose="02010609060101010101" pitchFamily="49" charset="-122"/>
                <a:ea typeface="黑体" panose="02010609060101010101" pitchFamily="49" charset="-122"/>
              </a:rPr>
              <a:t>78 </a:t>
            </a:r>
            <a:r>
              <a:rPr lang="zh-CN" altLang="en-US" sz="2400" dirty="0" smtClean="0">
                <a:solidFill>
                  <a:schemeClr val="tx1"/>
                </a:solidFill>
                <a:latin typeface="黑体" panose="02010609060101010101" pitchFamily="49" charset="-122"/>
                <a:ea typeface="黑体" panose="02010609060101010101" pitchFamily="49" charset="-122"/>
              </a:rPr>
              <a:t>个工作日</a:t>
            </a:r>
          </a:p>
        </p:txBody>
      </p:sp>
      <p:sp>
        <p:nvSpPr>
          <p:cNvPr id="3" name="五边形 2"/>
          <p:cNvSpPr/>
          <p:nvPr/>
        </p:nvSpPr>
        <p:spPr>
          <a:xfrm>
            <a:off x="1014730" y="998220"/>
            <a:ext cx="3630295" cy="6032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7" name="任意多边形 6"/>
          <p:cNvSpPr/>
          <p:nvPr/>
        </p:nvSpPr>
        <p:spPr>
          <a:xfrm>
            <a:off x="12615545" y="998220"/>
            <a:ext cx="3946525" cy="6032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第三</a:t>
            </a:r>
            <a:r>
              <a:rPr lang="zh-CN" altLang="en-US" sz="1765" b="1" dirty="0">
                <a:solidFill>
                  <a:schemeClr val="tx1"/>
                </a:solidFill>
              </a:rPr>
              <a:t>阶段（施工许可阶段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23</a:t>
            </a:r>
            <a:r>
              <a:rPr lang="zh-CN" altLang="en-US" sz="1765" b="1" dirty="0" smtClean="0">
                <a:solidFill>
                  <a:schemeClr val="tx1"/>
                </a:solidFill>
              </a:rPr>
              <a:t>个工作日</a:t>
            </a:r>
          </a:p>
        </p:txBody>
      </p:sp>
      <p:sp>
        <p:nvSpPr>
          <p:cNvPr id="8" name="任意多边形 7"/>
          <p:cNvSpPr/>
          <p:nvPr/>
        </p:nvSpPr>
        <p:spPr>
          <a:xfrm>
            <a:off x="16552755" y="998200"/>
            <a:ext cx="3833200" cy="60340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第四阶段（竣工验收阶段）</a:t>
            </a:r>
          </a:p>
        </p:txBody>
      </p:sp>
      <p:cxnSp>
        <p:nvCxnSpPr>
          <p:cNvPr id="9" name="直接连接符 8"/>
          <p:cNvCxnSpPr/>
          <p:nvPr>
            <p:custDataLst>
              <p:tags r:id="rId1"/>
            </p:custDataLst>
          </p:nvPr>
        </p:nvCxnSpPr>
        <p:spPr>
          <a:xfrm>
            <a:off x="1090775" y="5630849"/>
            <a:ext cx="19499200"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2" name="组合 21"/>
          <p:cNvGrpSpPr/>
          <p:nvPr>
            <p:custDataLst>
              <p:tags r:id="rId2"/>
            </p:custDataLst>
          </p:nvPr>
        </p:nvGrpSpPr>
        <p:grpSpPr>
          <a:xfrm>
            <a:off x="1316990" y="2131695"/>
            <a:ext cx="2693670" cy="842010"/>
            <a:chOff x="2826" y="3657"/>
            <a:chExt cx="4242" cy="1327"/>
          </a:xfrm>
        </p:grpSpPr>
        <p:sp>
          <p:nvSpPr>
            <p:cNvPr id="15" name="文本框 14"/>
            <p:cNvSpPr txBox="1"/>
            <p:nvPr/>
          </p:nvSpPr>
          <p:spPr>
            <a:xfrm>
              <a:off x="2826" y="3657"/>
              <a:ext cx="4242" cy="1327"/>
            </a:xfrm>
            <a:prstGeom prst="rect">
              <a:avLst/>
            </a:prstGeom>
            <a:noFill/>
            <a:ln w="9525" cmpd="sng">
              <a:solidFill>
                <a:srgbClr val="000000"/>
              </a:solidFill>
              <a:prstDash val="solid"/>
            </a:ln>
          </p:spPr>
          <p:txBody>
            <a:bodyPr wrap="square" bIns="0" rtlCol="0">
              <a:noAutofit/>
            </a:bodyPr>
            <a:lstStyle/>
            <a:p>
              <a:endParaRPr lang="zh-CN" altLang="en-US" sz="1765">
                <a:ln>
                  <a:noFill/>
                </a:ln>
                <a:solidFill>
                  <a:schemeClr val="tx1"/>
                </a:solidFill>
              </a:endParaRPr>
            </a:p>
          </p:txBody>
        </p:sp>
        <p:sp>
          <p:nvSpPr>
            <p:cNvPr id="11" name="文本框 10"/>
            <p:cNvSpPr txBox="1"/>
            <p:nvPr/>
          </p:nvSpPr>
          <p:spPr>
            <a:xfrm>
              <a:off x="2945" y="3813"/>
              <a:ext cx="4004" cy="1016"/>
            </a:xfrm>
            <a:prstGeom prst="rect">
              <a:avLst/>
            </a:prstGeom>
            <a:noFill/>
            <a:ln w="0" cmpd="sng">
              <a:solidFill>
                <a:srgbClr val="000000"/>
              </a:solidFill>
              <a:prstDash val="solid"/>
            </a:ln>
          </p:spPr>
          <p:txBody>
            <a:bodyPr wrap="square" rtlCol="0">
              <a:spAutoFit/>
            </a:bodyPr>
            <a:lstStyle/>
            <a:p>
              <a:r>
                <a:rPr lang="zh-CN" altLang="en-US" sz="1200" dirty="0">
                  <a:ln>
                    <a:noFill/>
                  </a:ln>
                  <a:solidFill>
                    <a:schemeClr val="tx1"/>
                  </a:solidFill>
                </a:rPr>
                <a:t>相关部门通过多规合一业务协同</a:t>
              </a:r>
              <a:r>
                <a:rPr lang="zh-CN" altLang="en-US" sz="1200" dirty="0" smtClean="0">
                  <a:ln>
                    <a:noFill/>
                  </a:ln>
                  <a:solidFill>
                    <a:schemeClr val="tx1"/>
                  </a:solidFill>
                </a:rPr>
                <a:t>提出规划条件和建设</a:t>
              </a:r>
              <a:r>
                <a:rPr lang="zh-CN" altLang="en-US" sz="1200" dirty="0">
                  <a:ln>
                    <a:noFill/>
                  </a:ln>
                  <a:solidFill>
                    <a:schemeClr val="tx1"/>
                  </a:solidFill>
                </a:rPr>
                <a:t>条件，以及需要开展的评估评价事项要求</a:t>
              </a:r>
            </a:p>
          </p:txBody>
        </p:sp>
      </p:grpSp>
      <p:grpSp>
        <p:nvGrpSpPr>
          <p:cNvPr id="21" name="组合 20"/>
          <p:cNvGrpSpPr/>
          <p:nvPr>
            <p:custDataLst>
              <p:tags r:id="rId3"/>
            </p:custDataLst>
          </p:nvPr>
        </p:nvGrpSpPr>
        <p:grpSpPr>
          <a:xfrm>
            <a:off x="1014730" y="998200"/>
            <a:ext cx="19371225" cy="603400"/>
            <a:chOff x="1598" y="1572"/>
            <a:chExt cx="30506" cy="950"/>
          </a:xfrm>
        </p:grpSpPr>
        <p:sp>
          <p:nvSpPr>
            <p:cNvPr id="16" name="五边形 15"/>
            <p:cNvSpPr/>
            <p:nvPr/>
          </p:nvSpPr>
          <p:spPr>
            <a:xfrm>
              <a:off x="1598" y="1572"/>
              <a:ext cx="5717" cy="9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17" name="任意多边形 16"/>
            <p:cNvSpPr/>
            <p:nvPr/>
          </p:nvSpPr>
          <p:spPr>
            <a:xfrm>
              <a:off x="7311" y="1572"/>
              <a:ext cx="6215"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第一</a:t>
              </a:r>
              <a:r>
                <a:rPr lang="zh-CN" altLang="en-US" sz="1765" b="1" dirty="0">
                  <a:solidFill>
                    <a:schemeClr val="tx1"/>
                  </a:solidFill>
                </a:rPr>
                <a:t>阶段（立项用地规划许可阶段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26</a:t>
              </a:r>
              <a:r>
                <a:rPr lang="zh-CN" altLang="en-US" sz="1765" b="1" dirty="0" smtClean="0">
                  <a:solidFill>
                    <a:schemeClr val="tx1"/>
                  </a:solidFill>
                </a:rPr>
                <a:t>个工作日</a:t>
              </a:r>
            </a:p>
          </p:txBody>
        </p:sp>
        <p:sp>
          <p:nvSpPr>
            <p:cNvPr id="18" name="任意多边形 17"/>
            <p:cNvSpPr/>
            <p:nvPr/>
          </p:nvSpPr>
          <p:spPr>
            <a:xfrm>
              <a:off x="13549" y="1572"/>
              <a:ext cx="6303"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第二</a:t>
              </a:r>
              <a:r>
                <a:rPr lang="zh-CN" altLang="en-US" sz="1765" b="1" dirty="0">
                  <a:solidFill>
                    <a:schemeClr val="tx1"/>
                  </a:solidFill>
                </a:rPr>
                <a:t>阶段（工程建设许可阶段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19</a:t>
              </a:r>
              <a:r>
                <a:rPr lang="zh-CN" altLang="en-US" sz="1765" b="1" dirty="0" smtClean="0">
                  <a:solidFill>
                    <a:schemeClr val="tx1"/>
                  </a:solidFill>
                </a:rPr>
                <a:t>个工作日</a:t>
              </a:r>
            </a:p>
          </p:txBody>
        </p:sp>
        <p:sp>
          <p:nvSpPr>
            <p:cNvPr id="20" name="任意多边形 19"/>
            <p:cNvSpPr/>
            <p:nvPr/>
          </p:nvSpPr>
          <p:spPr>
            <a:xfrm>
              <a:off x="26067" y="1572"/>
              <a:ext cx="6037" cy="95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第四</a:t>
              </a:r>
              <a:r>
                <a:rPr lang="zh-CN" altLang="en-US" sz="1765" b="1" dirty="0">
                  <a:solidFill>
                    <a:schemeClr val="tx1"/>
                  </a:solidFill>
                </a:rPr>
                <a:t>阶段（竣工验收阶段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10</a:t>
              </a:r>
              <a:r>
                <a:rPr lang="zh-CN" altLang="en-US" sz="1765" b="1" dirty="0" smtClean="0">
                  <a:solidFill>
                    <a:schemeClr val="tx1"/>
                  </a:solidFill>
                </a:rPr>
                <a:t>个工作日</a:t>
              </a:r>
            </a:p>
          </p:txBody>
        </p:sp>
      </p:grpSp>
      <p:sp>
        <p:nvSpPr>
          <p:cNvPr id="25" name="文本框 24"/>
          <p:cNvSpPr txBox="1"/>
          <p:nvPr/>
        </p:nvSpPr>
        <p:spPr>
          <a:xfrm>
            <a:off x="1267461" y="3935095"/>
            <a:ext cx="2780618" cy="1552878"/>
          </a:xfrm>
          <a:prstGeom prst="rect">
            <a:avLst/>
          </a:prstGeom>
          <a:noFill/>
          <a:ln w="9525" cmpd="sng">
            <a:solidFill>
              <a:srgbClr val="000000"/>
            </a:solidFill>
            <a:prstDash val="solid"/>
          </a:ln>
        </p:spPr>
        <p:txBody>
          <a:bodyPr wrap="square" bIns="0" rtlCol="0">
            <a:noAutofit/>
          </a:bodyPr>
          <a:lstStyle/>
          <a:p>
            <a:pPr>
              <a:lnSpc>
                <a:spcPts val="1600"/>
              </a:lnSpc>
            </a:pPr>
            <a:r>
              <a:rPr lang="zh-CN" altLang="en-US" sz="1200" dirty="0" smtClean="0">
                <a:solidFill>
                  <a:schemeClr val="tx1"/>
                </a:solidFill>
              </a:rPr>
              <a:t>各类开发区、工业园区、新区等推行</a:t>
            </a:r>
            <a:r>
              <a:rPr lang="zh-CN" altLang="en-US" sz="1200" dirty="0" smtClean="0">
                <a:ln>
                  <a:noFill/>
                </a:ln>
                <a:solidFill>
                  <a:schemeClr val="tx1"/>
                </a:solidFill>
              </a:rPr>
              <a:t>区域</a:t>
            </a:r>
            <a:r>
              <a:rPr lang="zh-CN" altLang="en-US" sz="1200" dirty="0">
                <a:ln>
                  <a:noFill/>
                </a:ln>
                <a:solidFill>
                  <a:schemeClr val="tx1"/>
                </a:solidFill>
              </a:rPr>
              <a:t>评估：</a:t>
            </a:r>
          </a:p>
          <a:p>
            <a:pPr>
              <a:lnSpc>
                <a:spcPts val="1600"/>
              </a:lnSpc>
            </a:pPr>
            <a:r>
              <a:rPr lang="zh-CN" altLang="en-US" sz="1200" dirty="0">
                <a:ln>
                  <a:noFill/>
                </a:ln>
                <a:solidFill>
                  <a:schemeClr val="tx1"/>
                </a:solidFill>
              </a:rPr>
              <a:t>地震安全性评估、压覆重要矿产资源评估、地质灾害危险性评估、环境影响评价、节能评价</a:t>
            </a:r>
            <a:r>
              <a:rPr lang="zh-CN" altLang="en-US" sz="1200" dirty="0" smtClean="0">
                <a:ln>
                  <a:noFill/>
                </a:ln>
                <a:solidFill>
                  <a:schemeClr val="tx1"/>
                </a:solidFill>
              </a:rPr>
              <a:t>、水土保持</a:t>
            </a:r>
            <a:r>
              <a:rPr lang="zh-CN" altLang="en-US" sz="1200" dirty="0">
                <a:ln>
                  <a:noFill/>
                </a:ln>
                <a:solidFill>
                  <a:schemeClr val="tx1"/>
                </a:solidFill>
              </a:rPr>
              <a:t>方案、洪水影响评价、取水许可、航道通航条件影响评价</a:t>
            </a:r>
            <a:r>
              <a:rPr lang="zh-CN" altLang="en-US" sz="1200" dirty="0" smtClean="0">
                <a:ln>
                  <a:noFill/>
                </a:ln>
                <a:solidFill>
                  <a:schemeClr val="tx1"/>
                </a:solidFill>
              </a:rPr>
              <a:t>、建设项目</a:t>
            </a:r>
            <a:r>
              <a:rPr lang="zh-CN" altLang="en-US" sz="1200" dirty="0">
                <a:ln>
                  <a:noFill/>
                </a:ln>
                <a:solidFill>
                  <a:schemeClr val="tx1"/>
                </a:solidFill>
              </a:rPr>
              <a:t>安全评价等</a:t>
            </a:r>
          </a:p>
        </p:txBody>
      </p:sp>
      <p:cxnSp>
        <p:nvCxnSpPr>
          <p:cNvPr id="27" name="直接箭头连接符 26"/>
          <p:cNvCxnSpPr>
            <a:stCxn id="25" idx="0"/>
            <a:endCxn id="15" idx="2"/>
          </p:cNvCxnSpPr>
          <p:nvPr>
            <p:custDataLst>
              <p:tags r:id="rId4"/>
            </p:custDataLst>
          </p:nvPr>
        </p:nvCxnSpPr>
        <p:spPr>
          <a:xfrm rot="5400000" flipH="1" flipV="1">
            <a:off x="2180420" y="3451691"/>
            <a:ext cx="960755" cy="605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custDataLst>
              <p:tags r:id="rId5"/>
            </p:custDataLst>
          </p:nvPr>
        </p:nvCxnSpPr>
        <p:spPr>
          <a:xfrm>
            <a:off x="4082098" y="2553335"/>
            <a:ext cx="1180426" cy="568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9405928" y="2201825"/>
            <a:ext cx="2357454" cy="1214446"/>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建设工程</a:t>
            </a:r>
            <a:r>
              <a:rPr lang="zh-CN" altLang="en-US" sz="1200" dirty="0" smtClean="0">
                <a:ln>
                  <a:noFill/>
                </a:ln>
                <a:solidFill>
                  <a:schemeClr val="tx1"/>
                </a:solidFill>
              </a:rPr>
              <a:t>规划类</a:t>
            </a:r>
            <a:r>
              <a:rPr lang="zh-CN" altLang="en-US" sz="1200" dirty="0">
                <a:ln>
                  <a:noFill/>
                </a:ln>
                <a:solidFill>
                  <a:schemeClr val="tx1"/>
                </a:solidFill>
              </a:rPr>
              <a:t>许可证核发</a:t>
            </a:r>
          </a:p>
          <a:p>
            <a:pPr algn="ctr"/>
            <a:r>
              <a:rPr lang="zh-CN" altLang="en-US" sz="1200" dirty="0" smtClean="0">
                <a:ln>
                  <a:noFill/>
                </a:ln>
                <a:solidFill>
                  <a:schemeClr val="tx1"/>
                </a:solidFill>
              </a:rPr>
              <a:t>（含设计方案审查，组织住建、人防、交通、水利、地震、园林、文物等部门并联审查）</a:t>
            </a:r>
            <a:endParaRPr lang="en-US" altLang="zh-CN" sz="1200" dirty="0" smtClean="0">
              <a:ln>
                <a:noFill/>
              </a:ln>
              <a:solidFill>
                <a:schemeClr val="tx1"/>
              </a:solidFill>
            </a:endParaRPr>
          </a:p>
          <a:p>
            <a:pPr algn="ctr"/>
            <a:r>
              <a:rPr lang="zh-CN" altLang="en-US" sz="1200" dirty="0" smtClean="0">
                <a:solidFill>
                  <a:schemeClr val="tx1"/>
                </a:solidFill>
              </a:rPr>
              <a:t>（审批时限：</a:t>
            </a:r>
            <a:r>
              <a:rPr lang="en-US" altLang="zh-CN" sz="1200" dirty="0" smtClean="0">
                <a:solidFill>
                  <a:schemeClr val="tx1"/>
                </a:solidFill>
              </a:rPr>
              <a:t>19</a:t>
            </a:r>
            <a:r>
              <a:rPr lang="zh-CN" altLang="en-US" sz="1200" dirty="0" smtClean="0">
                <a:solidFill>
                  <a:schemeClr val="tx1"/>
                </a:solidFill>
              </a:rPr>
              <a:t>个工作日）</a:t>
            </a:r>
            <a:endParaRPr lang="zh-CN" altLang="en-US" sz="1200" dirty="0" smtClean="0">
              <a:ln>
                <a:noFill/>
              </a:ln>
              <a:solidFill>
                <a:schemeClr val="tx1"/>
              </a:solidFill>
            </a:endParaRPr>
          </a:p>
        </p:txBody>
      </p:sp>
      <p:sp>
        <p:nvSpPr>
          <p:cNvPr id="52" name="文本框 51"/>
          <p:cNvSpPr txBox="1"/>
          <p:nvPr/>
        </p:nvSpPr>
        <p:spPr>
          <a:xfrm>
            <a:off x="9263052" y="2054225"/>
            <a:ext cx="2643206" cy="1536065"/>
          </a:xfrm>
          <a:prstGeom prst="rect">
            <a:avLst/>
          </a:prstGeom>
          <a:noFill/>
          <a:ln w="9525" cmpd="sng">
            <a:solidFill>
              <a:srgbClr val="000000"/>
            </a:solidFill>
            <a:prstDash val="solid"/>
          </a:ln>
        </p:spPr>
        <p:txBody>
          <a:bodyPr wrap="square" bIns="0" rtlCol="0" anchor="ctr" anchorCtr="0">
            <a:noAutofit/>
          </a:bodyPr>
          <a:lstStyle/>
          <a:p>
            <a:pPr algn="ctr"/>
            <a:endParaRPr lang="zh-CN" altLang="en-US" sz="1200">
              <a:ln>
                <a:noFill/>
              </a:ln>
              <a:solidFill>
                <a:schemeClr val="tx1"/>
              </a:solidFill>
            </a:endParaRPr>
          </a:p>
        </p:txBody>
      </p:sp>
      <p:cxnSp>
        <p:nvCxnSpPr>
          <p:cNvPr id="53" name="直接箭头连接符 52"/>
          <p:cNvCxnSpPr/>
          <p:nvPr>
            <p:custDataLst>
              <p:tags r:id="rId6"/>
            </p:custDataLst>
          </p:nvPr>
        </p:nvCxnSpPr>
        <p:spPr>
          <a:xfrm>
            <a:off x="8120044" y="2559015"/>
            <a:ext cx="1071570"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custDataLst>
              <p:tags r:id="rId7"/>
            </p:custDataLst>
          </p:nvPr>
        </p:nvCxnSpPr>
        <p:spPr>
          <a:xfrm>
            <a:off x="11977696" y="2559015"/>
            <a:ext cx="1143008"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文本框 71"/>
          <p:cNvSpPr txBox="1"/>
          <p:nvPr>
            <p:custDataLst>
              <p:tags r:id="rId8"/>
            </p:custDataLst>
          </p:nvPr>
        </p:nvSpPr>
        <p:spPr>
          <a:xfrm>
            <a:off x="17549860" y="2052319"/>
            <a:ext cx="2500330" cy="1792580"/>
          </a:xfrm>
          <a:prstGeom prst="rect">
            <a:avLst/>
          </a:prstGeom>
          <a:noFill/>
          <a:ln w="9525" cmpd="sng">
            <a:solidFill>
              <a:schemeClr val="tx1"/>
            </a:solidFill>
            <a:prstDash val="solid"/>
          </a:ln>
        </p:spPr>
        <p:txBody>
          <a:bodyPr wrap="square" bIns="0" rtlCol="0">
            <a:noAutofit/>
          </a:bodyPr>
          <a:lstStyle/>
          <a:p>
            <a:endParaRPr lang="en-US" altLang="zh-CN" sz="1200">
              <a:ln>
                <a:noFill/>
              </a:ln>
              <a:solidFill>
                <a:schemeClr val="tx1"/>
              </a:solidFill>
            </a:endParaRPr>
          </a:p>
        </p:txBody>
      </p:sp>
      <p:sp>
        <p:nvSpPr>
          <p:cNvPr id="73" name="文本框 72"/>
          <p:cNvSpPr txBox="1"/>
          <p:nvPr/>
        </p:nvSpPr>
        <p:spPr>
          <a:xfrm>
            <a:off x="17621298" y="3059081"/>
            <a:ext cx="2357454" cy="714380"/>
          </a:xfrm>
          <a:prstGeom prst="rect">
            <a:avLst/>
          </a:prstGeom>
          <a:noFill/>
          <a:ln w="0" cmpd="sng">
            <a:solidFill>
              <a:srgbClr val="000000"/>
            </a:solidFill>
            <a:prstDash val="solid"/>
          </a:ln>
        </p:spPr>
        <p:txBody>
          <a:bodyPr wrap="square" rtlCol="0" anchor="ctr" anchorCtr="0">
            <a:noAutofit/>
          </a:bodyPr>
          <a:lstStyle/>
          <a:p>
            <a:pPr algn="ctr">
              <a:lnSpc>
                <a:spcPts val="2000"/>
              </a:lnSpc>
            </a:pPr>
            <a:r>
              <a:rPr lang="zh-CN" altLang="en-US" sz="1200" dirty="0">
                <a:ln>
                  <a:noFill/>
                </a:ln>
                <a:solidFill>
                  <a:schemeClr val="tx1"/>
                </a:solidFill>
                <a:sym typeface="+mn-ea"/>
              </a:rPr>
              <a:t>建设工程</a:t>
            </a:r>
            <a:r>
              <a:rPr lang="zh-CN" altLang="en-US" sz="1200" dirty="0" smtClean="0">
                <a:ln>
                  <a:noFill/>
                </a:ln>
                <a:solidFill>
                  <a:schemeClr val="tx1"/>
                </a:solidFill>
                <a:sym typeface="+mn-ea"/>
              </a:rPr>
              <a:t>竣工验收备案</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74" name="文本框 73"/>
          <p:cNvSpPr txBox="1"/>
          <p:nvPr/>
        </p:nvSpPr>
        <p:spPr>
          <a:xfrm>
            <a:off x="17621298" y="2155189"/>
            <a:ext cx="2357454" cy="832454"/>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rPr>
              <a:t>联合验收</a:t>
            </a:r>
            <a:r>
              <a:rPr lang="zh-CN" altLang="en-US" sz="1200" dirty="0" smtClean="0">
                <a:ln>
                  <a:noFill/>
                </a:ln>
                <a:solidFill>
                  <a:schemeClr val="tx1"/>
                </a:solidFill>
              </a:rPr>
              <a:t>（自然资源、</a:t>
            </a:r>
            <a:r>
              <a:rPr lang="zh-CN" altLang="en-US" sz="1200" dirty="0">
                <a:ln>
                  <a:noFill/>
                </a:ln>
                <a:solidFill>
                  <a:schemeClr val="tx1"/>
                </a:solidFill>
              </a:rPr>
              <a:t>消防、人防、档案等</a:t>
            </a:r>
            <a:r>
              <a:rPr lang="zh-CN" altLang="en-US" sz="1200" dirty="0" smtClean="0">
                <a:ln>
                  <a:noFill/>
                </a:ln>
                <a:solidFill>
                  <a:schemeClr val="tx1"/>
                </a:solidFill>
              </a:rPr>
              <a:t>）</a:t>
            </a:r>
            <a:endParaRPr lang="en-US" altLang="zh-CN" sz="1200" dirty="0" smtClean="0">
              <a:ln>
                <a:noFill/>
              </a:ln>
              <a:solidFill>
                <a:schemeClr val="tx1"/>
              </a:solidFill>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cxnSp>
        <p:nvCxnSpPr>
          <p:cNvPr id="75" name="直接箭头连接符 74"/>
          <p:cNvCxnSpPr/>
          <p:nvPr>
            <p:custDataLst>
              <p:tags r:id="rId9"/>
            </p:custDataLst>
          </p:nvPr>
        </p:nvCxnSpPr>
        <p:spPr>
          <a:xfrm>
            <a:off x="16192538" y="2559015"/>
            <a:ext cx="1285884"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0585228" y="2590448"/>
            <a:ext cx="6273341" cy="2894330"/>
            <a:chOff x="16619" y="4010"/>
            <a:chExt cx="7070" cy="4558"/>
          </a:xfrm>
        </p:grpSpPr>
        <p:sp>
          <p:nvSpPr>
            <p:cNvPr id="54" name="文本框 53"/>
            <p:cNvSpPr txBox="1"/>
            <p:nvPr/>
          </p:nvSpPr>
          <p:spPr>
            <a:xfrm>
              <a:off x="17303" y="7448"/>
              <a:ext cx="2068" cy="1120"/>
            </a:xfrm>
            <a:prstGeom prst="rect">
              <a:avLst/>
            </a:prstGeom>
            <a:noFill/>
            <a:ln w="9525" cmpd="sng">
              <a:solidFill>
                <a:srgbClr val="000000"/>
              </a:solidFill>
              <a:prstDash val="solid"/>
            </a:ln>
          </p:spPr>
          <p:txBody>
            <a:bodyPr wrap="square" bIns="0" rtlCol="0" anchor="ctr" anchorCtr="0">
              <a:noAutofit/>
            </a:bodyPr>
            <a:lstStyle/>
            <a:p>
              <a:pPr algn="ctr">
                <a:lnSpc>
                  <a:spcPts val="2000"/>
                </a:lnSpc>
              </a:pPr>
              <a:r>
                <a:rPr lang="zh-CN" altLang="en-US" sz="1200" dirty="0">
                  <a:ln>
                    <a:noFill/>
                  </a:ln>
                  <a:solidFill>
                    <a:schemeClr val="tx1"/>
                  </a:solidFill>
                </a:rPr>
                <a:t>市政</a:t>
              </a:r>
              <a:r>
                <a:rPr lang="zh-CN" altLang="en-US" sz="1200" dirty="0" smtClean="0">
                  <a:ln>
                    <a:noFill/>
                  </a:ln>
                  <a:solidFill>
                    <a:schemeClr val="tx1"/>
                  </a:solidFill>
                </a:rPr>
                <a:t>公用设施</a:t>
              </a:r>
              <a:r>
                <a:rPr lang="zh-CN" altLang="en-US" sz="1200" dirty="0">
                  <a:ln>
                    <a:noFill/>
                  </a:ln>
                  <a:solidFill>
                    <a:schemeClr val="tx1"/>
                  </a:solidFill>
                </a:rPr>
                <a:t>报装</a:t>
              </a:r>
            </a:p>
          </p:txBody>
        </p:sp>
        <p:cxnSp>
          <p:nvCxnSpPr>
            <p:cNvPr id="71" name="肘形连接符 70"/>
            <p:cNvCxnSpPr>
              <a:stCxn id="52" idx="2"/>
              <a:endCxn id="54" idx="1"/>
            </p:cNvCxnSpPr>
            <p:nvPr>
              <p:custDataLst>
                <p:tags r:id="rId11"/>
              </p:custDataLst>
            </p:nvPr>
          </p:nvCxnSpPr>
          <p:spPr>
            <a:xfrm rot="16200000" flipH="1">
              <a:off x="15749" y="6454"/>
              <a:ext cx="2423" cy="684"/>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肘形连接符 75"/>
            <p:cNvCxnSpPr>
              <a:stCxn id="54" idx="3"/>
            </p:cNvCxnSpPr>
            <p:nvPr>
              <p:custDataLst>
                <p:tags r:id="rId12"/>
              </p:custDataLst>
            </p:nvPr>
          </p:nvCxnSpPr>
          <p:spPr>
            <a:xfrm flipV="1">
              <a:off x="19371" y="4010"/>
              <a:ext cx="4318" cy="3998"/>
            </a:xfrm>
            <a:prstGeom prst="bentConnector3">
              <a:avLst>
                <a:gd name="adj1" fmla="val 100023"/>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27" name="文本框 126"/>
          <p:cNvSpPr txBox="1"/>
          <p:nvPr/>
        </p:nvSpPr>
        <p:spPr>
          <a:xfrm>
            <a:off x="15516348" y="5859145"/>
            <a:ext cx="4788512" cy="4860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第四阶段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26" name="文本框 125"/>
          <p:cNvSpPr txBox="1"/>
          <p:nvPr/>
        </p:nvSpPr>
        <p:spPr>
          <a:xfrm>
            <a:off x="10475788" y="5859145"/>
            <a:ext cx="4860032" cy="4860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第三阶段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25" name="文本框 124"/>
          <p:cNvSpPr txBox="1"/>
          <p:nvPr/>
        </p:nvSpPr>
        <p:spPr>
          <a:xfrm>
            <a:off x="6083300" y="5850890"/>
            <a:ext cx="4211955" cy="279781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第二阶段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98" name="文本框 97"/>
          <p:cNvSpPr txBox="1"/>
          <p:nvPr/>
        </p:nvSpPr>
        <p:spPr>
          <a:xfrm>
            <a:off x="1403268" y="6949934"/>
            <a:ext cx="4392000" cy="575945"/>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风景名胜区内建设活动</a:t>
            </a:r>
            <a:r>
              <a:rPr lang="zh-CN" altLang="en-US"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01" name="文本框 100"/>
          <p:cNvSpPr txBox="1"/>
          <p:nvPr/>
        </p:nvSpPr>
        <p:spPr>
          <a:xfrm>
            <a:off x="6227445" y="6648450"/>
            <a:ext cx="3924300" cy="1685925"/>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sym typeface="+mn-ea"/>
              </a:rPr>
              <a:t>新建</a:t>
            </a:r>
            <a:r>
              <a:rPr lang="zh-CN" altLang="en-US" sz="1200" dirty="0" smtClean="0">
                <a:solidFill>
                  <a:schemeClr val="tx1"/>
                </a:solidFill>
                <a:sym typeface="+mn-ea"/>
              </a:rPr>
              <a:t>、扩建、改建建设</a:t>
            </a:r>
            <a:r>
              <a:rPr lang="zh-CN" sz="1200" dirty="0" smtClean="0">
                <a:ln>
                  <a:noFill/>
                </a:ln>
                <a:solidFill>
                  <a:schemeClr val="tx1"/>
                </a:solidFill>
                <a:sym typeface="+mn-ea"/>
              </a:rPr>
              <a:t>工程避免</a:t>
            </a:r>
            <a:r>
              <a:rPr lang="zh-CN" altLang="en-US" sz="1200" dirty="0" smtClean="0">
                <a:ln>
                  <a:noFill/>
                </a:ln>
                <a:solidFill>
                  <a:schemeClr val="tx1"/>
                </a:solidFill>
                <a:sym typeface="+mn-ea"/>
              </a:rPr>
              <a:t>危害</a:t>
            </a:r>
            <a:r>
              <a:rPr lang="zh-CN" sz="1200" dirty="0" smtClean="0">
                <a:ln>
                  <a:noFill/>
                </a:ln>
                <a:solidFill>
                  <a:schemeClr val="tx1"/>
                </a:solidFill>
                <a:sym typeface="+mn-ea"/>
              </a:rPr>
              <a:t>气象探测</a:t>
            </a:r>
            <a:r>
              <a:rPr lang="zh-CN" sz="1200" dirty="0">
                <a:ln>
                  <a:noFill/>
                </a:ln>
                <a:solidFill>
                  <a:schemeClr val="tx1"/>
                </a:solidFill>
                <a:sym typeface="+mn-ea"/>
              </a:rPr>
              <a:t>环境</a:t>
            </a:r>
            <a:r>
              <a:rPr lang="zh-CN" sz="1200" dirty="0" smtClean="0">
                <a:ln>
                  <a:noFill/>
                </a:ln>
                <a:solidFill>
                  <a:schemeClr val="tx1"/>
                </a:solidFill>
                <a:sym typeface="+mn-ea"/>
              </a:rPr>
              <a:t>审批</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11</a:t>
            </a:r>
            <a:r>
              <a:rPr lang="zh-CN" altLang="en-US" sz="1200" dirty="0" smtClean="0">
                <a:solidFill>
                  <a:schemeClr val="tx1"/>
                </a:solidFill>
                <a:sym typeface="+mn-ea"/>
              </a:rPr>
              <a:t>个工作日）</a:t>
            </a:r>
          </a:p>
        </p:txBody>
      </p:sp>
      <p:sp>
        <p:nvSpPr>
          <p:cNvPr id="107" name="文本框 106"/>
          <p:cNvSpPr txBox="1"/>
          <p:nvPr/>
        </p:nvSpPr>
        <p:spPr>
          <a:xfrm>
            <a:off x="10619804" y="6407619"/>
            <a:ext cx="4608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雷电防护装置设计</a:t>
            </a:r>
            <a:r>
              <a:rPr lang="zh-CN" altLang="en-US" sz="1200" dirty="0" smtClean="0">
                <a:ln>
                  <a:noFill/>
                </a:ln>
                <a:solidFill>
                  <a:schemeClr val="tx1"/>
                </a:solidFill>
              </a:rPr>
              <a:t>审核（特定项目）</a:t>
            </a:r>
            <a:r>
              <a:rPr lang="zh-CN" altLang="en-US" sz="1200" dirty="0" smtClean="0">
                <a:solidFill>
                  <a:schemeClr val="tx1"/>
                </a:solidFill>
                <a:sym typeface="+mn-ea"/>
              </a:rPr>
              <a:t>（审批时限：</a:t>
            </a:r>
            <a:r>
              <a:rPr lang="en-US" altLang="zh-CN" sz="1200" dirty="0" smtClean="0">
                <a:solidFill>
                  <a:schemeClr val="tx1"/>
                </a:solidFill>
                <a:sym typeface="+mn-ea"/>
              </a:rPr>
              <a:t>7</a:t>
            </a:r>
            <a:r>
              <a:rPr lang="zh-CN" altLang="en-US" sz="1200" dirty="0" smtClean="0">
                <a:solidFill>
                  <a:schemeClr val="tx1"/>
                </a:solidFill>
                <a:sym typeface="+mn-ea"/>
              </a:rPr>
              <a:t>个工作日）</a:t>
            </a:r>
          </a:p>
        </p:txBody>
      </p:sp>
      <p:sp>
        <p:nvSpPr>
          <p:cNvPr id="108" name="文本框 107"/>
          <p:cNvSpPr txBox="1"/>
          <p:nvPr/>
        </p:nvSpPr>
        <p:spPr>
          <a:xfrm>
            <a:off x="10619804" y="7127699"/>
            <a:ext cx="4608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sym typeface="+mn-ea"/>
              </a:rPr>
              <a:t>市政设施建设类</a:t>
            </a:r>
            <a:r>
              <a:rPr lang="zh-CN" altLang="en-US" sz="1200" dirty="0" smtClean="0">
                <a:ln>
                  <a:noFill/>
                </a:ln>
                <a:solidFill>
                  <a:schemeClr val="tx1"/>
                </a:solidFill>
                <a:sym typeface="+mn-ea"/>
              </a:rPr>
              <a:t>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09" name="文本框 108"/>
          <p:cNvSpPr txBox="1"/>
          <p:nvPr/>
        </p:nvSpPr>
        <p:spPr>
          <a:xfrm>
            <a:off x="10619804" y="7847779"/>
            <a:ext cx="4608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工程建设涉及城市绿地、树木</a:t>
            </a:r>
            <a:r>
              <a:rPr lang="zh-CN" sz="1200" dirty="0" smtClean="0">
                <a:ln>
                  <a:noFill/>
                </a:ln>
                <a:solidFill>
                  <a:schemeClr val="tx1"/>
                </a:solidFill>
                <a:sym typeface="+mn-ea"/>
              </a:rPr>
              <a:t>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0" name="文本框 109"/>
          <p:cNvSpPr txBox="1"/>
          <p:nvPr/>
        </p:nvSpPr>
        <p:spPr>
          <a:xfrm>
            <a:off x="10619804" y="8559807"/>
            <a:ext cx="4608000" cy="649124"/>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因工程建设需要拆除、改动、迁移供水、</a:t>
            </a:r>
            <a:r>
              <a:rPr lang="zh-CN" sz="1200" dirty="0" smtClean="0">
                <a:ln>
                  <a:noFill/>
                </a:ln>
                <a:solidFill>
                  <a:schemeClr val="tx1"/>
                </a:solidFill>
                <a:sym typeface="+mn-ea"/>
              </a:rPr>
              <a:t>排水与</a:t>
            </a:r>
            <a:r>
              <a:rPr lang="zh-CN" sz="1200" dirty="0">
                <a:ln>
                  <a:noFill/>
                </a:ln>
                <a:solidFill>
                  <a:schemeClr val="tx1"/>
                </a:solidFill>
                <a:sym typeface="+mn-ea"/>
              </a:rPr>
              <a:t>污水处理设施</a:t>
            </a:r>
            <a:r>
              <a:rPr lang="zh-CN" sz="1200" dirty="0" smtClean="0">
                <a:ln>
                  <a:noFill/>
                </a:ln>
                <a:solidFill>
                  <a:schemeClr val="tx1"/>
                </a:solidFill>
                <a:sym typeface="+mn-ea"/>
              </a:rPr>
              <a:t>审核</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2" name="文本框 111"/>
          <p:cNvSpPr txBox="1"/>
          <p:nvPr/>
        </p:nvSpPr>
        <p:spPr>
          <a:xfrm>
            <a:off x="10619804" y="10007947"/>
            <a:ext cx="4608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建设工程招标投标情况书面</a:t>
            </a:r>
            <a:r>
              <a:rPr lang="zh-CN" sz="1200" dirty="0" smtClean="0">
                <a:ln>
                  <a:noFill/>
                </a:ln>
                <a:solidFill>
                  <a:schemeClr val="tx1"/>
                </a:solidFill>
                <a:sym typeface="+mn-ea"/>
              </a:rPr>
              <a:t>报告</a:t>
            </a: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115" name="文本框 114"/>
          <p:cNvSpPr txBox="1"/>
          <p:nvPr/>
        </p:nvSpPr>
        <p:spPr>
          <a:xfrm>
            <a:off x="15660364" y="6443635"/>
            <a:ext cx="4500000" cy="756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a:ln>
                  <a:noFill/>
                </a:ln>
                <a:solidFill>
                  <a:schemeClr val="tx1"/>
                </a:solidFill>
                <a:sym typeface="+mn-ea"/>
              </a:rPr>
              <a:t>雷电防护装置竣工</a:t>
            </a:r>
            <a:r>
              <a:rPr lang="zh-CN" altLang="en-US" sz="1200" dirty="0" smtClean="0">
                <a:ln>
                  <a:noFill/>
                </a:ln>
                <a:solidFill>
                  <a:schemeClr val="tx1"/>
                </a:solidFill>
                <a:sym typeface="+mn-ea"/>
              </a:rPr>
              <a:t>验收</a:t>
            </a:r>
            <a:r>
              <a:rPr lang="zh-CN" altLang="en-US" sz="1200" dirty="0" smtClean="0">
                <a:solidFill>
                  <a:schemeClr val="tx1"/>
                </a:solidFill>
              </a:rPr>
              <a:t>（特定项目）</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6" name="文本框 115"/>
          <p:cNvSpPr txBox="1"/>
          <p:nvPr/>
        </p:nvSpPr>
        <p:spPr>
          <a:xfrm>
            <a:off x="15660364" y="9791923"/>
            <a:ext cx="4500000" cy="792000"/>
          </a:xfrm>
          <a:prstGeom prst="rect">
            <a:avLst/>
          </a:prstGeom>
          <a:solidFill>
            <a:schemeClr val="bg1">
              <a:alpha val="50000"/>
            </a:schemeClr>
          </a:solidFill>
          <a:ln w="0" cmpd="sng">
            <a:solidFill>
              <a:srgbClr val="000000"/>
            </a:solidFill>
            <a:prstDash val="solid"/>
          </a:ln>
        </p:spPr>
        <p:txBody>
          <a:bodyPr wrap="square" bIns="0" rtlCol="0" anchor="ctr" anchorCtr="0">
            <a:noAutofit/>
          </a:bodyPr>
          <a:lstStyle/>
          <a:p>
            <a:pPr algn="ctr">
              <a:buClrTx/>
              <a:buSzTx/>
              <a:buNone/>
            </a:pPr>
            <a:r>
              <a:rPr lang="zh-CN" altLang="en-US" sz="1200" dirty="0">
                <a:ln>
                  <a:noFill/>
                </a:ln>
                <a:solidFill>
                  <a:schemeClr val="tx1"/>
                </a:solidFill>
              </a:rPr>
              <a:t>市政公用设施</a:t>
            </a:r>
            <a:r>
              <a:rPr lang="zh-CN" altLang="en-US" sz="1200" dirty="0" smtClean="0">
                <a:ln>
                  <a:noFill/>
                </a:ln>
                <a:solidFill>
                  <a:schemeClr val="tx1"/>
                </a:solidFill>
              </a:rPr>
              <a:t>接入</a:t>
            </a:r>
          </a:p>
        </p:txBody>
      </p:sp>
      <p:sp>
        <p:nvSpPr>
          <p:cNvPr id="137" name="文本框 136"/>
          <p:cNvSpPr txBox="1"/>
          <p:nvPr/>
        </p:nvSpPr>
        <p:spPr>
          <a:xfrm>
            <a:off x="5795645" y="9141460"/>
            <a:ext cx="4319905" cy="72009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政府投资项目初步设计</a:t>
            </a:r>
            <a:r>
              <a:rPr lang="zh-CN" sz="1200" dirty="0" smtClean="0">
                <a:ln>
                  <a:noFill/>
                </a:ln>
                <a:solidFill>
                  <a:schemeClr val="tx1"/>
                </a:solidFill>
              </a:rPr>
              <a:t>审批</a:t>
            </a:r>
            <a:endParaRPr lang="en-US" altLang="zh-CN" sz="1200" dirty="0" smtClean="0">
              <a:ln>
                <a:noFill/>
              </a:ln>
              <a:solidFill>
                <a:schemeClr val="tx1"/>
              </a:solidFill>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9</a:t>
            </a:r>
            <a:r>
              <a:rPr lang="zh-CN" altLang="en-US" sz="1200" dirty="0" smtClean="0">
                <a:solidFill>
                  <a:schemeClr val="tx1"/>
                </a:solidFill>
                <a:sym typeface="+mn-ea"/>
              </a:rPr>
              <a:t>个工作日）</a:t>
            </a:r>
          </a:p>
        </p:txBody>
      </p:sp>
      <p:sp>
        <p:nvSpPr>
          <p:cNvPr id="143" name="文本框 142"/>
          <p:cNvSpPr txBox="1"/>
          <p:nvPr/>
        </p:nvSpPr>
        <p:spPr>
          <a:xfrm>
            <a:off x="1261996" y="10872043"/>
            <a:ext cx="19073946" cy="2160000"/>
          </a:xfrm>
          <a:prstGeom prst="rect">
            <a:avLst/>
          </a:prstGeom>
          <a:noFill/>
          <a:ln w="9525" cmpd="sng">
            <a:solidFill>
              <a:srgbClr val="000000"/>
            </a:solidFill>
            <a:prstDash val="solid"/>
          </a:ln>
        </p:spPr>
        <p:txBody>
          <a:bodyPr wrap="square" bIns="0" rtlCol="0">
            <a:noAutofit/>
          </a:bodyPr>
          <a:lstStyle/>
          <a:p>
            <a:pPr algn="ctr"/>
            <a:r>
              <a:rPr lang="zh-CN" sz="1400" b="1">
                <a:ln>
                  <a:noFill/>
                </a:ln>
                <a:solidFill>
                  <a:schemeClr val="tx1"/>
                </a:solidFill>
              </a:rPr>
              <a:t>第一、二、三阶段可并联或并行办理事项</a:t>
            </a:r>
          </a:p>
        </p:txBody>
      </p:sp>
      <p:sp>
        <p:nvSpPr>
          <p:cNvPr id="146" name="文本框 145"/>
          <p:cNvSpPr txBox="1"/>
          <p:nvPr/>
        </p:nvSpPr>
        <p:spPr>
          <a:xfrm>
            <a:off x="6227316" y="11304091"/>
            <a:ext cx="4320480" cy="936000"/>
          </a:xfrm>
          <a:prstGeom prst="rect">
            <a:avLst/>
          </a:prstGeom>
          <a:noFill/>
          <a:ln w="0" cmpd="sng">
            <a:solidFill>
              <a:srgbClr val="000000"/>
            </a:solidFill>
            <a:prstDash val="solid"/>
          </a:ln>
        </p:spPr>
        <p:txBody>
          <a:bodyPr wrap="square" bIns="0" rtlCol="0" anchor="ctr" anchorCtr="0">
            <a:noAutofit/>
          </a:bodyPr>
          <a:lstStyle/>
          <a:p>
            <a:pPr algn="ctr">
              <a:lnSpc>
                <a:spcPct val="150000"/>
              </a:lnSpc>
            </a:pPr>
            <a:r>
              <a:rPr lang="zh-CN" sz="1200" dirty="0">
                <a:ln>
                  <a:noFill/>
                </a:ln>
                <a:solidFill>
                  <a:schemeClr val="tx1"/>
                </a:solidFill>
              </a:rPr>
              <a:t>建设项目环境影响评价</a:t>
            </a:r>
            <a:r>
              <a:rPr lang="zh-CN" sz="1200" dirty="0" smtClean="0">
                <a:ln>
                  <a:noFill/>
                </a:ln>
                <a:solidFill>
                  <a:schemeClr val="tx1"/>
                </a:solidFill>
              </a:rPr>
              <a:t>审批</a:t>
            </a:r>
            <a:endParaRPr lang="en-US" altLang="zh-CN" sz="1200" dirty="0" smtClean="0">
              <a:ln>
                <a:noFill/>
              </a:ln>
              <a:solidFill>
                <a:schemeClr val="tx1"/>
              </a:solidFill>
            </a:endParaRPr>
          </a:p>
          <a:p>
            <a:pPr algn="ctr">
              <a:lnSpc>
                <a:spcPct val="150000"/>
              </a:lnSpc>
            </a:pPr>
            <a:r>
              <a:rPr lang="zh-CN" altLang="en-US" sz="1200" dirty="0" smtClean="0">
                <a:solidFill>
                  <a:schemeClr val="tx1"/>
                </a:solidFill>
                <a:sym typeface="+mn-ea"/>
              </a:rPr>
              <a:t>（审批时限：报告书</a:t>
            </a:r>
            <a:r>
              <a:rPr lang="en-US" altLang="zh-CN" sz="1200" dirty="0" smtClean="0">
                <a:solidFill>
                  <a:schemeClr val="tx1"/>
                </a:solidFill>
                <a:sym typeface="+mn-ea"/>
              </a:rPr>
              <a:t>30</a:t>
            </a:r>
            <a:r>
              <a:rPr lang="zh-CN" altLang="en-US" sz="1200" dirty="0" smtClean="0">
                <a:solidFill>
                  <a:schemeClr val="tx1"/>
                </a:solidFill>
                <a:sym typeface="+mn-ea"/>
              </a:rPr>
              <a:t>个工作日，报告表</a:t>
            </a:r>
            <a:r>
              <a:rPr lang="en-US" altLang="zh-CN" sz="1200" dirty="0" smtClean="0">
                <a:solidFill>
                  <a:schemeClr val="tx1"/>
                </a:solidFill>
                <a:sym typeface="+mn-ea"/>
              </a:rPr>
              <a:t>20</a:t>
            </a:r>
            <a:r>
              <a:rPr lang="zh-CN" altLang="en-US" sz="1200" dirty="0" smtClean="0">
                <a:solidFill>
                  <a:schemeClr val="tx1"/>
                </a:solidFill>
                <a:sym typeface="+mn-ea"/>
              </a:rPr>
              <a:t>个工作日）</a:t>
            </a:r>
          </a:p>
        </p:txBody>
      </p:sp>
      <p:sp>
        <p:nvSpPr>
          <p:cNvPr id="150" name="文本框 149"/>
          <p:cNvSpPr txBox="1"/>
          <p:nvPr/>
        </p:nvSpPr>
        <p:spPr>
          <a:xfrm>
            <a:off x="10979844" y="12240195"/>
            <a:ext cx="4248000" cy="72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生产建设项目水土保持方案</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51" name="文本框 150"/>
          <p:cNvSpPr txBox="1"/>
          <p:nvPr/>
        </p:nvSpPr>
        <p:spPr>
          <a:xfrm>
            <a:off x="15444340" y="12240275"/>
            <a:ext cx="4680000" cy="72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节能</a:t>
            </a:r>
            <a:r>
              <a:rPr lang="zh-CN" sz="1200" dirty="0" smtClean="0">
                <a:ln>
                  <a:noFill/>
                </a:ln>
                <a:solidFill>
                  <a:schemeClr val="tx1"/>
                </a:solidFill>
              </a:rPr>
              <a:t>审查</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54" name="文本框 153"/>
          <p:cNvSpPr txBox="1"/>
          <p:nvPr/>
        </p:nvSpPr>
        <p:spPr>
          <a:xfrm>
            <a:off x="1392555" y="13092025"/>
            <a:ext cx="19081750" cy="1014730"/>
          </a:xfrm>
          <a:prstGeom prst="rect">
            <a:avLst/>
          </a:prstGeom>
          <a:noFill/>
        </p:spPr>
        <p:txBody>
          <a:bodyPr wrap="square" rtlCol="0">
            <a:spAutoFit/>
          </a:bodyPr>
          <a:lstStyle/>
          <a:p>
            <a:r>
              <a:rPr lang="zh-CN" altLang="en-US" sz="1200" dirty="0">
                <a:solidFill>
                  <a:schemeClr val="tx1"/>
                </a:solidFill>
              </a:rPr>
              <a:t>注：</a:t>
            </a:r>
            <a:r>
              <a:rPr lang="en-US" altLang="zh-CN" sz="1200" dirty="0">
                <a:solidFill>
                  <a:schemeClr val="tx1"/>
                </a:solidFill>
              </a:rPr>
              <a:t>1</a:t>
            </a:r>
            <a:r>
              <a:rPr lang="zh-CN" altLang="en-US" sz="1200" dirty="0" smtClean="0">
                <a:solidFill>
                  <a:schemeClr val="tx1"/>
                </a:solidFill>
              </a:rPr>
              <a:t>、该类型不含涉及</a:t>
            </a:r>
            <a:r>
              <a:rPr lang="en-US" altLang="zh-CN" sz="1200" dirty="0" smtClean="0">
                <a:solidFill>
                  <a:schemeClr val="tx1"/>
                </a:solidFill>
              </a:rPr>
              <a:t>《</a:t>
            </a:r>
            <a:r>
              <a:rPr lang="zh-CN" altLang="en-US" sz="1200" dirty="0" smtClean="0">
                <a:solidFill>
                  <a:schemeClr val="tx1"/>
                </a:solidFill>
              </a:rPr>
              <a:t>建设工程消防监督管理规定</a:t>
            </a:r>
            <a:r>
              <a:rPr lang="en-US" altLang="zh-CN" sz="1200" dirty="0" smtClean="0">
                <a:solidFill>
                  <a:schemeClr val="tx1"/>
                </a:solidFill>
              </a:rPr>
              <a:t>》</a:t>
            </a:r>
            <a:r>
              <a:rPr lang="zh-CN" altLang="en-US" sz="1200" dirty="0" smtClean="0">
                <a:solidFill>
                  <a:schemeClr val="tx1"/>
                </a:solidFill>
              </a:rPr>
              <a:t>（公安部第</a:t>
            </a:r>
            <a:r>
              <a:rPr lang="en-US" altLang="zh-CN" sz="1200" dirty="0" smtClean="0">
                <a:solidFill>
                  <a:schemeClr val="tx1"/>
                </a:solidFill>
              </a:rPr>
              <a:t>119</a:t>
            </a:r>
            <a:r>
              <a:rPr lang="zh-CN" altLang="en-US" sz="1200" dirty="0" smtClean="0">
                <a:solidFill>
                  <a:schemeClr val="tx1"/>
                </a:solidFill>
              </a:rPr>
              <a:t>号令）第十六条规定情形的工程建设项目。地质灾害</a:t>
            </a:r>
            <a:r>
              <a:rPr lang="zh-CN" altLang="en-US" sz="1200" dirty="0">
                <a:solidFill>
                  <a:schemeClr val="tx1"/>
                </a:solidFill>
              </a:rPr>
              <a:t>危险性评估、地震安全性评价、建设项目安全评价、建设工程消防设施及系统检测、雷电防护装置检测、压覆重要矿产资源评估、环境影响评价、节能评价、水资源论证、水土保持方案、洪水影响评价</a:t>
            </a:r>
            <a:r>
              <a:rPr lang="zh-CN" altLang="en-US" sz="1200" dirty="0" smtClean="0">
                <a:solidFill>
                  <a:schemeClr val="tx1"/>
                </a:solidFill>
              </a:rPr>
              <a:t>、航道</a:t>
            </a:r>
            <a:r>
              <a:rPr lang="zh-CN" altLang="en-US" sz="1200" dirty="0">
                <a:solidFill>
                  <a:schemeClr val="tx1"/>
                </a:solidFill>
              </a:rPr>
              <a:t>通航条件影响评价</a:t>
            </a:r>
            <a:r>
              <a:rPr lang="zh-CN" altLang="en-US" sz="1200" dirty="0" smtClean="0">
                <a:solidFill>
                  <a:schemeClr val="tx1"/>
                </a:solidFill>
              </a:rPr>
              <a:t>、职业病危害预评价等</a:t>
            </a:r>
            <a:r>
              <a:rPr lang="zh-CN" altLang="en-US" sz="1200" dirty="0">
                <a:solidFill>
                  <a:schemeClr val="tx1"/>
                </a:solidFill>
              </a:rPr>
              <a:t>强制性评估和中介事项，建设单位可根据工程项目实际情况，在相应阶段自行办理</a:t>
            </a:r>
            <a:r>
              <a:rPr lang="zh-CN" altLang="en-US" sz="1200" dirty="0" smtClean="0">
                <a:solidFill>
                  <a:schemeClr val="tx1"/>
                </a:solidFill>
              </a:rPr>
              <a:t>。</a:t>
            </a:r>
          </a:p>
          <a:p>
            <a:r>
              <a:rPr lang="en-US" altLang="zh-CN" sz="1200" dirty="0" smtClean="0">
                <a:solidFill>
                  <a:schemeClr val="tx1"/>
                </a:solidFill>
              </a:rPr>
              <a:t>2</a:t>
            </a:r>
            <a:r>
              <a:rPr lang="zh-CN" altLang="en-US" sz="1200" dirty="0" smtClean="0">
                <a:solidFill>
                  <a:schemeClr val="tx1"/>
                </a:solidFill>
              </a:rPr>
              <a:t>、各地可根据工程建设项目类型、投资类别、规模大小，制定不同类型的审批流程图。</a:t>
            </a:r>
          </a:p>
          <a:p>
            <a:r>
              <a:rPr lang="en-US" altLang="zh-CN" sz="1200" dirty="0" smtClean="0">
                <a:solidFill>
                  <a:schemeClr val="tx1"/>
                </a:solidFill>
              </a:rPr>
              <a:t>3</a:t>
            </a:r>
            <a:r>
              <a:rPr lang="zh-CN" altLang="en-US" sz="1200" dirty="0" smtClean="0">
                <a:solidFill>
                  <a:schemeClr val="tx1"/>
                </a:solidFill>
              </a:rPr>
              <a:t>、虚线框内的事项实行并联审批。</a:t>
            </a:r>
            <a:endParaRPr lang="en-US" altLang="zh-CN" sz="1200" dirty="0" smtClean="0">
              <a:solidFill>
                <a:schemeClr val="tx1"/>
              </a:solidFill>
            </a:endParaRPr>
          </a:p>
          <a:p>
            <a:r>
              <a:rPr lang="en-US" altLang="zh-CN" sz="1200" dirty="0" smtClean="0">
                <a:solidFill>
                  <a:schemeClr val="tx1"/>
                </a:solidFill>
              </a:rPr>
              <a:t>4</a:t>
            </a:r>
            <a:r>
              <a:rPr lang="zh-CN" altLang="en-US" sz="1200" dirty="0" smtClean="0">
                <a:solidFill>
                  <a:schemeClr val="tx1"/>
                </a:solidFill>
              </a:rPr>
              <a:t>、审批时限自受理之日起计算。行政审批、备案和依法由政府组织、委托或购买服务的技术审查、中介服务均计入相应审批事项的审批时限；市政公用服务报装办理时间计入审批总时限。</a:t>
            </a:r>
            <a:endParaRPr lang="zh-CN" altLang="en-US" sz="1200" strike="sngStrike" dirty="0" smtClean="0">
              <a:ln>
                <a:noFill/>
              </a:ln>
              <a:solidFill>
                <a:schemeClr val="tx1"/>
              </a:solidFill>
            </a:endParaRPr>
          </a:p>
        </p:txBody>
      </p:sp>
      <p:sp>
        <p:nvSpPr>
          <p:cNvPr id="256" name="文本框 255"/>
          <p:cNvSpPr txBox="1"/>
          <p:nvPr/>
        </p:nvSpPr>
        <p:spPr>
          <a:xfrm>
            <a:off x="1403268" y="6248399"/>
            <a:ext cx="4392000" cy="612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建设项目压覆重要</a:t>
            </a:r>
            <a:r>
              <a:rPr lang="zh-CN" altLang="en-US" sz="1200" dirty="0" smtClean="0">
                <a:ln>
                  <a:noFill/>
                </a:ln>
                <a:solidFill>
                  <a:schemeClr val="tx1"/>
                </a:solidFill>
              </a:rPr>
              <a:t>矿产资源审批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4" name="文本框 3"/>
          <p:cNvSpPr txBox="1"/>
          <p:nvPr/>
        </p:nvSpPr>
        <p:spPr>
          <a:xfrm>
            <a:off x="1404872" y="11268147"/>
            <a:ext cx="4644000" cy="54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ln>
                  <a:noFill/>
                </a:ln>
                <a:solidFill>
                  <a:schemeClr val="tx1"/>
                </a:solidFill>
                <a:sym typeface="+mn-ea"/>
              </a:rPr>
              <a:t>航道</a:t>
            </a:r>
            <a:r>
              <a:rPr lang="zh-CN" sz="1200" dirty="0" smtClean="0">
                <a:ln>
                  <a:noFill/>
                </a:ln>
                <a:solidFill>
                  <a:schemeClr val="tx1"/>
                </a:solidFill>
                <a:sym typeface="+mn-ea"/>
              </a:rPr>
              <a:t>通航</a:t>
            </a:r>
            <a:r>
              <a:rPr lang="zh-CN" sz="1200" dirty="0">
                <a:ln>
                  <a:noFill/>
                </a:ln>
                <a:solidFill>
                  <a:schemeClr val="tx1"/>
                </a:solidFill>
                <a:sym typeface="+mn-ea"/>
              </a:rPr>
              <a:t>条件影响评价</a:t>
            </a:r>
            <a:r>
              <a:rPr lang="zh-CN" sz="1200" dirty="0" smtClean="0">
                <a:ln>
                  <a:noFill/>
                </a:ln>
                <a:solidFill>
                  <a:schemeClr val="tx1"/>
                </a:solidFill>
                <a:sym typeface="+mn-ea"/>
              </a:rPr>
              <a:t>审核</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5" name="文本框 4"/>
          <p:cNvSpPr txBox="1"/>
          <p:nvPr/>
        </p:nvSpPr>
        <p:spPr>
          <a:xfrm>
            <a:off x="15660364" y="8063731"/>
            <a:ext cx="4500000" cy="792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城镇排水与污水处理设施竣工验收</a:t>
            </a:r>
            <a:r>
              <a:rPr lang="zh-CN" altLang="en-US" sz="1200" dirty="0" smtClean="0">
                <a:ln>
                  <a:noFill/>
                </a:ln>
                <a:solidFill>
                  <a:schemeClr val="tx1"/>
                </a:solidFill>
              </a:rPr>
              <a:t>备案</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6" name="文本框 5"/>
          <p:cNvSpPr txBox="1"/>
          <p:nvPr/>
        </p:nvSpPr>
        <p:spPr>
          <a:xfrm>
            <a:off x="15660364" y="8927827"/>
            <a:ext cx="4500000" cy="792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燃气设施建设工程竣工验收</a:t>
            </a:r>
            <a:r>
              <a:rPr lang="zh-CN" altLang="en-US" sz="1200" dirty="0" smtClean="0">
                <a:ln>
                  <a:noFill/>
                </a:ln>
                <a:solidFill>
                  <a:schemeClr val="tx1"/>
                </a:solidFill>
              </a:rPr>
              <a:t>备案</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38" name="文本框 37"/>
          <p:cNvSpPr txBox="1"/>
          <p:nvPr/>
        </p:nvSpPr>
        <p:spPr>
          <a:xfrm>
            <a:off x="5313358" y="2054225"/>
            <a:ext cx="2663810" cy="2964736"/>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12" name="文本框 11"/>
          <p:cNvSpPr txBox="1"/>
          <p:nvPr/>
        </p:nvSpPr>
        <p:spPr>
          <a:xfrm>
            <a:off x="5476838" y="4202351"/>
            <a:ext cx="2357454" cy="758765"/>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rPr>
              <a:t>建设用地</a:t>
            </a:r>
            <a:r>
              <a:rPr lang="zh-CN" altLang="en-US" sz="1200" dirty="0" smtClean="0">
                <a:ln>
                  <a:noFill/>
                </a:ln>
                <a:solidFill>
                  <a:schemeClr val="tx1"/>
                </a:solidFill>
              </a:rPr>
              <a:t>规划许可证核发</a:t>
            </a:r>
            <a:endParaRPr lang="en-US" altLang="zh-CN" sz="1200" dirty="0" smtClean="0">
              <a:ln>
                <a:noFill/>
              </a:ln>
              <a:solidFill>
                <a:schemeClr val="tx1"/>
              </a:solidFill>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3</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13" name="文本框 12"/>
          <p:cNvSpPr txBox="1"/>
          <p:nvPr/>
        </p:nvSpPr>
        <p:spPr>
          <a:xfrm>
            <a:off x="5476838" y="2773330"/>
            <a:ext cx="2357454" cy="581184"/>
          </a:xfrm>
          <a:prstGeom prst="rect">
            <a:avLst/>
          </a:prstGeom>
          <a:noFill/>
          <a:ln w="9525" cmpd="sng">
            <a:solidFill>
              <a:schemeClr val="tx1"/>
            </a:solidFill>
            <a:prstDash val="solid"/>
          </a:ln>
        </p:spPr>
        <p:txBody>
          <a:bodyPr wrap="square" rtlCol="0" anchor="ctr" anchorCtr="0">
            <a:noAutofit/>
          </a:bodyPr>
          <a:lstStyle/>
          <a:p>
            <a:pPr algn="ctr"/>
            <a:r>
              <a:rPr lang="zh-CN" altLang="en-US" sz="1200" dirty="0" smtClean="0">
                <a:solidFill>
                  <a:schemeClr val="tx1"/>
                </a:solidFill>
                <a:sym typeface="+mn-ea"/>
              </a:rPr>
              <a:t>建设项目用地预审与选址意见书（审批时限：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23" name="文本框 22"/>
          <p:cNvSpPr txBox="1"/>
          <p:nvPr/>
        </p:nvSpPr>
        <p:spPr>
          <a:xfrm>
            <a:off x="5476838" y="3455219"/>
            <a:ext cx="2357454" cy="646428"/>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sym typeface="+mn-ea"/>
              </a:rPr>
              <a:t>政府投资项目</a:t>
            </a:r>
            <a:endParaRPr lang="zh-CN" altLang="en-US" sz="1200" dirty="0">
              <a:ln>
                <a:noFill/>
              </a:ln>
              <a:solidFill>
                <a:schemeClr val="tx1"/>
              </a:solidFill>
            </a:endParaRPr>
          </a:p>
          <a:p>
            <a:pPr algn="ctr"/>
            <a:r>
              <a:rPr lang="zh-CN" altLang="en-US" sz="1200" dirty="0">
                <a:ln>
                  <a:noFill/>
                </a:ln>
                <a:solidFill>
                  <a:schemeClr val="tx1"/>
                </a:solidFill>
                <a:sym typeface="+mn-ea"/>
              </a:rPr>
              <a:t>可行性研究报告</a:t>
            </a:r>
            <a:r>
              <a:rPr lang="zh-CN" altLang="en-US" sz="1200" dirty="0" smtClean="0">
                <a:ln>
                  <a:noFill/>
                </a:ln>
                <a:solidFill>
                  <a:schemeClr val="tx1"/>
                </a:solidFill>
                <a:sym typeface="+mn-ea"/>
              </a:rPr>
              <a:t>审批</a:t>
            </a:r>
            <a:endParaRPr lang="en-US" altLang="zh-CN" sz="1200" dirty="0" smtClean="0">
              <a:ln>
                <a:noFill/>
              </a:ln>
              <a:solidFill>
                <a:schemeClr val="tx1"/>
              </a:solidFill>
              <a:sym typeface="+mn-ea"/>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30" name="文本框 129"/>
          <p:cNvSpPr txBox="1"/>
          <p:nvPr/>
        </p:nvSpPr>
        <p:spPr>
          <a:xfrm>
            <a:off x="1402780" y="11880155"/>
            <a:ext cx="4644000" cy="54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洪水影响评价</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132" name="文本框 131"/>
          <p:cNvSpPr txBox="1"/>
          <p:nvPr/>
        </p:nvSpPr>
        <p:spPr>
          <a:xfrm>
            <a:off x="10980316" y="11304171"/>
            <a:ext cx="4248000" cy="72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建设工程文物保护和考古</a:t>
            </a:r>
            <a:r>
              <a:rPr lang="zh-CN" altLang="en-US" sz="1200" dirty="0" smtClean="0">
                <a:ln>
                  <a:noFill/>
                </a:ln>
                <a:solidFill>
                  <a:schemeClr val="tx1"/>
                </a:solidFill>
              </a:rPr>
              <a:t>许可</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33" name="文本框 132"/>
          <p:cNvSpPr txBox="1"/>
          <p:nvPr/>
        </p:nvSpPr>
        <p:spPr>
          <a:xfrm>
            <a:off x="15444340" y="11304091"/>
            <a:ext cx="4680000" cy="72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占用农业</a:t>
            </a:r>
            <a:r>
              <a:rPr lang="zh-CN" sz="1200" dirty="0" smtClean="0">
                <a:ln>
                  <a:noFill/>
                </a:ln>
                <a:solidFill>
                  <a:schemeClr val="tx1"/>
                </a:solidFill>
              </a:rPr>
              <a:t>灌溉</a:t>
            </a:r>
            <a:r>
              <a:rPr lang="zh-CN" altLang="en-US" sz="1200" dirty="0" smtClean="0">
                <a:ln>
                  <a:noFill/>
                </a:ln>
                <a:solidFill>
                  <a:schemeClr val="tx1"/>
                </a:solidFill>
              </a:rPr>
              <a:t>水源</a:t>
            </a:r>
            <a:r>
              <a:rPr lang="zh-CN" sz="1200" dirty="0" smtClean="0">
                <a:ln>
                  <a:noFill/>
                </a:ln>
                <a:solidFill>
                  <a:schemeClr val="tx1"/>
                </a:solidFill>
              </a:rPr>
              <a:t>、</a:t>
            </a:r>
            <a:r>
              <a:rPr lang="zh-CN" sz="1200" dirty="0">
                <a:ln>
                  <a:noFill/>
                </a:ln>
                <a:solidFill>
                  <a:schemeClr val="tx1"/>
                </a:solidFill>
              </a:rPr>
              <a:t>灌排工程设施</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134" name="文本框 133"/>
          <p:cNvSpPr txBox="1"/>
          <p:nvPr/>
        </p:nvSpPr>
        <p:spPr>
          <a:xfrm>
            <a:off x="1367155" y="9141460"/>
            <a:ext cx="4319905" cy="72009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涉及国家安全事项的建设项目</a:t>
            </a:r>
            <a:r>
              <a:rPr lang="zh-CN" sz="1200" dirty="0" smtClean="0">
                <a:ln>
                  <a:noFill/>
                </a:ln>
                <a:solidFill>
                  <a:schemeClr val="tx1"/>
                </a:solidFill>
              </a:rPr>
              <a:t>审批</a:t>
            </a:r>
            <a:endParaRPr lang="en-US" altLang="zh-CN" sz="1200" dirty="0" smtClean="0">
              <a:ln>
                <a:noFill/>
              </a:ln>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81" name="文本框 133"/>
          <p:cNvSpPr txBox="1"/>
          <p:nvPr/>
        </p:nvSpPr>
        <p:spPr>
          <a:xfrm>
            <a:off x="15660364" y="7271643"/>
            <a:ext cx="4500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涉及国家安全事项的建设项目</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sp>
        <p:nvSpPr>
          <p:cNvPr id="82" name="文本框 85"/>
          <p:cNvSpPr txBox="1"/>
          <p:nvPr/>
        </p:nvSpPr>
        <p:spPr>
          <a:xfrm>
            <a:off x="1404872" y="12492275"/>
            <a:ext cx="9144064" cy="468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跨越、穿越公路修建桥梁、渡槽或者架设、埋设管线（道）、电缆等设施审批（审批时限：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86" name="文本框 76"/>
          <p:cNvSpPr txBox="1"/>
          <p:nvPr/>
        </p:nvSpPr>
        <p:spPr>
          <a:xfrm>
            <a:off x="5795268" y="9933236"/>
            <a:ext cx="4320000" cy="720000"/>
          </a:xfrm>
          <a:prstGeom prst="rect">
            <a:avLst/>
          </a:prstGeom>
          <a:noFill/>
          <a:ln w="0" cmpd="sng">
            <a:solidFill>
              <a:srgbClr val="000000"/>
            </a:solidFill>
            <a:prstDash val="solid"/>
          </a:ln>
        </p:spPr>
        <p:txBody>
          <a:bodyPr wrap="square" bIns="0" rtlCol="0" anchor="ctr" anchorCtr="0">
            <a:noAutofit/>
          </a:bodyPr>
          <a:lstStyle/>
          <a:p>
            <a:pPr algn="ctr">
              <a:lnSpc>
                <a:spcPct val="150000"/>
              </a:lnSpc>
            </a:pPr>
            <a:r>
              <a:rPr lang="zh-CN" altLang="en-US" sz="1200" dirty="0" smtClean="0">
                <a:solidFill>
                  <a:schemeClr val="tx1"/>
                </a:solidFill>
              </a:rPr>
              <a:t> 政府投资项目初步设计概算审批</a:t>
            </a:r>
            <a:endParaRPr lang="en-US" altLang="zh-CN" sz="1200" dirty="0" smtClean="0">
              <a:solidFill>
                <a:schemeClr val="tx1"/>
              </a:solidFill>
            </a:endParaRPr>
          </a:p>
          <a:p>
            <a:pPr algn="ctr">
              <a:lnSpc>
                <a:spcPct val="150000"/>
              </a:lnSpc>
            </a:pP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88" name="文本框 18"/>
          <p:cNvSpPr txBox="1"/>
          <p:nvPr/>
        </p:nvSpPr>
        <p:spPr>
          <a:xfrm>
            <a:off x="5476838" y="2130386"/>
            <a:ext cx="2357454" cy="540000"/>
          </a:xfrm>
          <a:prstGeom prst="rect">
            <a:avLst/>
          </a:prstGeom>
          <a:noFill/>
          <a:ln w="0" cmpd="sng">
            <a:solidFill>
              <a:srgbClr val="000000"/>
            </a:solidFill>
            <a:prstDash val="solid"/>
          </a:ln>
        </p:spPr>
        <p:txBody>
          <a:bodyPr wrap="square" rtlCol="0" anchor="ctr" anchorCtr="0">
            <a:noAutofit/>
          </a:bodyPr>
          <a:lstStyle/>
          <a:p>
            <a:pPr algn="ctr">
              <a:lnSpc>
                <a:spcPts val="1600"/>
              </a:lnSpc>
            </a:pPr>
            <a:r>
              <a:rPr lang="zh-CN" altLang="en-US" sz="1200" dirty="0" smtClean="0">
                <a:solidFill>
                  <a:schemeClr val="tx1"/>
                </a:solidFill>
                <a:sym typeface="+mn-ea"/>
              </a:rPr>
              <a:t>政府投资项目建议书审批</a:t>
            </a:r>
            <a:endParaRPr lang="en-US" altLang="zh-CN" sz="1200" dirty="0" smtClean="0">
              <a:solidFill>
                <a:schemeClr val="tx1"/>
              </a:solidFill>
              <a:sym typeface="+mn-ea"/>
            </a:endParaRPr>
          </a:p>
          <a:p>
            <a:pPr algn="ctr">
              <a:lnSpc>
                <a:spcPts val="1600"/>
              </a:lnSpc>
            </a:pPr>
            <a:r>
              <a:rPr lang="zh-CN" altLang="en-US" sz="1200" dirty="0" smtClean="0">
                <a:solidFill>
                  <a:schemeClr val="tx1"/>
                </a:solidFill>
                <a:sym typeface="+mn-ea"/>
              </a:rPr>
              <a:t>（审批时限：</a:t>
            </a:r>
            <a:r>
              <a:rPr lang="en-US" altLang="zh-CN" sz="1200" dirty="0" smtClean="0">
                <a:solidFill>
                  <a:schemeClr val="tx1"/>
                </a:solidFill>
                <a:sym typeface="+mn-ea"/>
              </a:rPr>
              <a:t>3</a:t>
            </a:r>
            <a:r>
              <a:rPr lang="zh-CN" altLang="en-US" sz="1200" dirty="0" smtClean="0">
                <a:solidFill>
                  <a:schemeClr val="tx1"/>
                </a:solidFill>
                <a:sym typeface="+mn-ea"/>
              </a:rPr>
              <a:t>个工作日）</a:t>
            </a:r>
          </a:p>
        </p:txBody>
      </p:sp>
      <p:sp>
        <p:nvSpPr>
          <p:cNvPr id="77" name="文本框 58"/>
          <p:cNvSpPr txBox="1"/>
          <p:nvPr>
            <p:custDataLst>
              <p:tags r:id="rId10"/>
            </p:custDataLst>
          </p:nvPr>
        </p:nvSpPr>
        <p:spPr>
          <a:xfrm>
            <a:off x="13192142" y="2052319"/>
            <a:ext cx="2928958" cy="295200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78" name="文本框 64"/>
          <p:cNvSpPr txBox="1"/>
          <p:nvPr/>
        </p:nvSpPr>
        <p:spPr>
          <a:xfrm>
            <a:off x="13335018" y="3916337"/>
            <a:ext cx="2643206" cy="865686"/>
          </a:xfrm>
          <a:prstGeom prst="rect">
            <a:avLst/>
          </a:prstGeom>
          <a:noFill/>
          <a:ln w="0" cmpd="sng">
            <a:solidFill>
              <a:srgbClr val="000000"/>
            </a:solidFill>
            <a:prstDash val="solid"/>
          </a:ln>
        </p:spPr>
        <p:txBody>
          <a:bodyPr wrap="square" rtlCol="0" anchor="ctr" anchorCtr="0">
            <a:noAutofit/>
          </a:bodyPr>
          <a:lstStyle/>
          <a:p>
            <a:pPr algn="ctr">
              <a:lnSpc>
                <a:spcPts val="1600"/>
              </a:lnSpc>
            </a:pPr>
            <a:r>
              <a:rPr lang="zh-CN" altLang="en-US" sz="1200" dirty="0" smtClean="0">
                <a:solidFill>
                  <a:schemeClr val="tx1"/>
                </a:solidFill>
                <a:sym typeface="+mn-ea"/>
              </a:rPr>
              <a:t>建设工程质量安全监督手续</a:t>
            </a:r>
            <a:endParaRPr lang="en-US" altLang="zh-CN" sz="1200" dirty="0" smtClean="0">
              <a:solidFill>
                <a:schemeClr val="tx1"/>
              </a:solidFill>
              <a:sym typeface="+mn-ea"/>
            </a:endParaRPr>
          </a:p>
          <a:p>
            <a:pPr algn="ctr">
              <a:lnSpc>
                <a:spcPts val="1600"/>
              </a:lnSpc>
            </a:pPr>
            <a:r>
              <a:rPr lang="zh-CN" altLang="en-US" sz="1200" dirty="0" smtClean="0">
                <a:solidFill>
                  <a:schemeClr val="tx1"/>
                </a:solidFill>
                <a:sym typeface="+mn-ea"/>
              </a:rPr>
              <a:t>（含人防工程质量监督手续）办理并核发建筑工程施工许可证</a:t>
            </a:r>
            <a:endParaRPr lang="en-US" altLang="zh-CN" sz="1200" dirty="0" smtClean="0">
              <a:ln>
                <a:noFill/>
              </a:ln>
              <a:solidFill>
                <a:schemeClr val="tx1"/>
              </a:solidFill>
            </a:endParaRPr>
          </a:p>
          <a:p>
            <a:pPr algn="ctr">
              <a:lnSpc>
                <a:spcPts val="16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80" name="文本框 105"/>
          <p:cNvSpPr txBox="1"/>
          <p:nvPr/>
        </p:nvSpPr>
        <p:spPr>
          <a:xfrm>
            <a:off x="13335018" y="2130387"/>
            <a:ext cx="2643206" cy="1620000"/>
          </a:xfrm>
          <a:prstGeom prst="rect">
            <a:avLst/>
          </a:prstGeom>
          <a:noFill/>
          <a:ln w="9525" cmpd="sng">
            <a:solidFill>
              <a:srgbClr val="000000"/>
            </a:solidFill>
            <a:prstDash val="dash"/>
          </a:ln>
        </p:spPr>
        <p:txBody>
          <a:bodyPr wrap="square" bIns="0" rtlCol="0" anchor="ctr" anchorCtr="0">
            <a:spAutoFit/>
          </a:bodyPr>
          <a:lstStyle/>
          <a:p>
            <a:pPr algn="ctr">
              <a:lnSpc>
                <a:spcPts val="2000"/>
              </a:lnSpc>
              <a:buClrTx/>
              <a:buSzTx/>
              <a:buNone/>
            </a:pPr>
            <a:r>
              <a:rPr lang="zh-CN" sz="1200" dirty="0">
                <a:ln>
                  <a:noFill/>
                </a:ln>
                <a:solidFill>
                  <a:schemeClr val="tx1"/>
                </a:solidFill>
                <a:sym typeface="+mn-ea"/>
              </a:rPr>
              <a:t>施工图设计文件审查（联合图审</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2000"/>
              </a:lnSpc>
              <a:buClrTx/>
              <a:buSzTx/>
              <a:buNone/>
            </a:pPr>
            <a:r>
              <a:rPr lang="zh-CN" sz="1200" dirty="0" smtClean="0">
                <a:ln>
                  <a:noFill/>
                </a:ln>
                <a:solidFill>
                  <a:schemeClr val="tx1"/>
                </a:solidFill>
                <a:sym typeface="+mn-ea"/>
              </a:rPr>
              <a:t>含</a:t>
            </a:r>
            <a:r>
              <a:rPr lang="zh-CN" sz="1200" dirty="0">
                <a:ln>
                  <a:noFill/>
                </a:ln>
                <a:solidFill>
                  <a:schemeClr val="tx1"/>
                </a:solidFill>
                <a:sym typeface="+mn-ea"/>
              </a:rPr>
              <a:t>消防、</a:t>
            </a:r>
            <a:r>
              <a:rPr lang="zh-CN" sz="1200" dirty="0" smtClean="0">
                <a:ln>
                  <a:noFill/>
                </a:ln>
                <a:solidFill>
                  <a:schemeClr val="tx1"/>
                </a:solidFill>
                <a:sym typeface="+mn-ea"/>
              </a:rPr>
              <a:t>人防</a:t>
            </a:r>
            <a:r>
              <a:rPr lang="zh-CN" altLang="en-US" sz="1200" dirty="0" smtClean="0">
                <a:ln>
                  <a:noFill/>
                </a:ln>
                <a:solidFill>
                  <a:schemeClr val="tx1"/>
                </a:solidFill>
                <a:sym typeface="+mn-ea"/>
              </a:rPr>
              <a:t>、</a:t>
            </a:r>
            <a:r>
              <a:rPr lang="zh-CN" sz="1200" dirty="0" smtClean="0">
                <a:ln>
                  <a:noFill/>
                </a:ln>
                <a:solidFill>
                  <a:schemeClr val="tx1"/>
                </a:solidFill>
                <a:sym typeface="+mn-ea"/>
              </a:rPr>
              <a:t>技</a:t>
            </a:r>
            <a:r>
              <a:rPr lang="zh-CN" sz="1200" dirty="0">
                <a:ln>
                  <a:noFill/>
                </a:ln>
                <a:solidFill>
                  <a:schemeClr val="tx1"/>
                </a:solidFill>
                <a:sym typeface="+mn-ea"/>
              </a:rPr>
              <a:t>防等</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13+5</a:t>
            </a:r>
            <a:r>
              <a:rPr lang="zh-CN" altLang="en-US" sz="1200" dirty="0" smtClean="0">
                <a:solidFill>
                  <a:schemeClr val="tx1"/>
                </a:solidFill>
                <a:sym typeface="+mn-ea"/>
              </a:rPr>
              <a:t>个工作日）</a:t>
            </a:r>
            <a:endParaRPr lang="en-US" altLang="zh-CN" sz="1200" dirty="0" smtClean="0">
              <a:solidFill>
                <a:schemeClr val="tx1"/>
              </a:solidFill>
              <a:sym typeface="+mn-ea"/>
            </a:endParaRPr>
          </a:p>
          <a:p>
            <a:pPr algn="ctr"/>
            <a:endParaRPr lang="en-US" altLang="zh-CN" sz="1200" dirty="0" smtClean="0">
              <a:solidFill>
                <a:schemeClr val="tx1"/>
              </a:solidFill>
              <a:sym typeface="+mn-ea"/>
            </a:endParaRPr>
          </a:p>
          <a:p>
            <a:pPr algn="ctr">
              <a:lnSpc>
                <a:spcPts val="2000"/>
              </a:lnSpc>
            </a:pPr>
            <a:r>
              <a:rPr lang="zh-CN" altLang="en-US" sz="1200" dirty="0" smtClean="0">
                <a:solidFill>
                  <a:schemeClr val="tx1"/>
                </a:solidFill>
                <a:sym typeface="+mn-ea"/>
              </a:rPr>
              <a:t>招标上限值评审</a:t>
            </a:r>
            <a:endParaRPr lang="en-US" altLang="zh-CN" sz="1200" dirty="0" smtClean="0">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17</a:t>
            </a:r>
            <a:r>
              <a:rPr lang="zh-CN" altLang="en-US" sz="1200" dirty="0" smtClean="0">
                <a:solidFill>
                  <a:schemeClr val="tx1"/>
                </a:solidFill>
                <a:sym typeface="+mn-ea"/>
              </a:rPr>
              <a:t>个工作日）</a:t>
            </a:r>
          </a:p>
        </p:txBody>
      </p:sp>
      <p:cxnSp>
        <p:nvCxnSpPr>
          <p:cNvPr id="83" name="直接连接符 82"/>
          <p:cNvCxnSpPr/>
          <p:nvPr/>
        </p:nvCxnSpPr>
        <p:spPr>
          <a:xfrm rot="10800000" flipH="1">
            <a:off x="13335018" y="3059081"/>
            <a:ext cx="2643206" cy="1588"/>
          </a:xfrm>
          <a:prstGeom prst="line">
            <a:avLst/>
          </a:prstGeom>
          <a:ln w="9525">
            <a:solidFill>
              <a:srgbClr val="000000"/>
            </a:solidFill>
            <a:prstDash val="dash"/>
          </a:ln>
        </p:spPr>
        <p:style>
          <a:lnRef idx="1">
            <a:schemeClr val="accent1"/>
          </a:lnRef>
          <a:fillRef idx="0">
            <a:schemeClr val="accent1"/>
          </a:fillRef>
          <a:effectRef idx="0">
            <a:schemeClr val="accent1"/>
          </a:effectRef>
          <a:fontRef idx="minor">
            <a:schemeClr val="tx1"/>
          </a:fontRef>
        </p:style>
      </p:cxnSp>
      <p:sp>
        <p:nvSpPr>
          <p:cNvPr id="85" name="文本框 97"/>
          <p:cNvSpPr txBox="1"/>
          <p:nvPr/>
        </p:nvSpPr>
        <p:spPr>
          <a:xfrm>
            <a:off x="1367396" y="9933236"/>
            <a:ext cx="4320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rPr>
              <a:t>城市地下空间开发利用中人民防空事项审批</a:t>
            </a:r>
            <a:endParaRPr lang="en-US" altLang="zh-CN" sz="1200" dirty="0" smtClean="0">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87" name="文本框 111"/>
          <p:cNvSpPr txBox="1"/>
          <p:nvPr/>
        </p:nvSpPr>
        <p:spPr>
          <a:xfrm>
            <a:off x="10619804" y="9274187"/>
            <a:ext cx="4608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建设工程施工招标文件（最高投标限价）、文件澄清或修改备案（审批时限：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10" name="文本框 9"/>
          <p:cNvSpPr txBox="1"/>
          <p:nvPr/>
        </p:nvSpPr>
        <p:spPr>
          <a:xfrm>
            <a:off x="1404620" y="7615414"/>
            <a:ext cx="4391025" cy="96139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建设项目使用林地（含临时使用）及在森林和野生动物类型自然保护区或森林公园建设审批（核</a:t>
            </a:r>
            <a:r>
              <a:rPr lang="en-US" altLang="zh-CN" sz="1200" dirty="0" smtClean="0">
                <a:solidFill>
                  <a:schemeClr val="tx1"/>
                </a:solidFill>
                <a:sym typeface="+mn-ea"/>
              </a:rPr>
              <a:t>)</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258570" y="8747125"/>
            <a:ext cx="9648190" cy="2551430"/>
          </a:xfrm>
          <a:prstGeom prst="rect">
            <a:avLst/>
          </a:prstGeom>
          <a:noFill/>
          <a:ln w="9525" cmpd="sng">
            <a:solidFill>
              <a:srgbClr val="000000"/>
            </a:solidFill>
            <a:prstDash val="solid"/>
          </a:ln>
        </p:spPr>
        <p:txBody>
          <a:bodyPr wrap="square" bIns="0" rtlCol="0">
            <a:noAutofit/>
          </a:bodyPr>
          <a:lstStyle/>
          <a:p>
            <a:pPr algn="ctr"/>
            <a:r>
              <a:rPr lang="zh-CN" sz="1400" b="1" dirty="0">
                <a:ln>
                  <a:noFill/>
                </a:ln>
                <a:solidFill>
                  <a:schemeClr val="tx1"/>
                </a:solidFill>
              </a:rPr>
              <a:t>第一、二阶段可并联或并行办理事项</a:t>
            </a:r>
          </a:p>
        </p:txBody>
      </p:sp>
      <p:sp>
        <p:nvSpPr>
          <p:cNvPr id="124" name="文本框 123"/>
          <p:cNvSpPr txBox="1"/>
          <p:nvPr/>
        </p:nvSpPr>
        <p:spPr>
          <a:xfrm>
            <a:off x="1261745" y="5850890"/>
            <a:ext cx="4932045" cy="2775585"/>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第一阶段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2" name="文本框 1"/>
          <p:cNvSpPr txBox="1"/>
          <p:nvPr/>
        </p:nvSpPr>
        <p:spPr>
          <a:xfrm>
            <a:off x="0" y="58685"/>
            <a:ext cx="21383625" cy="830997"/>
          </a:xfrm>
          <a:prstGeom prst="rect">
            <a:avLst/>
          </a:prstGeom>
          <a:noFill/>
        </p:spPr>
        <p:txBody>
          <a:bodyPr wrap="square" rtlCol="0">
            <a:spAutoFit/>
          </a:bodyPr>
          <a:lstStyle/>
          <a:p>
            <a:r>
              <a:rPr lang="zh-CN" altLang="en-US" sz="2400" dirty="0" smtClean="0">
                <a:solidFill>
                  <a:schemeClr val="tx1"/>
                </a:solidFill>
                <a:latin typeface="黑体" panose="02010609060101010101" pitchFamily="49" charset="-122"/>
                <a:ea typeface="黑体" panose="02010609060101010101" pitchFamily="49" charset="-122"/>
                <a:sym typeface="+mn-ea"/>
              </a:rPr>
              <a:t>附件</a:t>
            </a:r>
            <a:r>
              <a:rPr lang="en-US" altLang="zh-CN" sz="2400" dirty="0" smtClean="0">
                <a:solidFill>
                  <a:schemeClr val="tx1"/>
                </a:solidFill>
                <a:latin typeface="黑体" panose="02010609060101010101" pitchFamily="49" charset="-122"/>
                <a:ea typeface="黑体" panose="02010609060101010101" pitchFamily="49" charset="-122"/>
                <a:sym typeface="+mn-ea"/>
              </a:rPr>
              <a:t>6</a:t>
            </a:r>
            <a:r>
              <a:rPr lang="zh-CN" altLang="en-US" sz="2400" dirty="0" smtClean="0">
                <a:solidFill>
                  <a:schemeClr val="tx1"/>
                </a:solidFill>
                <a:latin typeface="黑体" panose="02010609060101010101" pitchFamily="49" charset="-122"/>
                <a:ea typeface="黑体" panose="02010609060101010101" pitchFamily="49" charset="-122"/>
                <a:sym typeface="+mn-ea"/>
              </a:rPr>
              <a:t>：                                              湖南省工程建设项目审批流程指导图</a:t>
            </a:r>
            <a:endParaRPr lang="en-US" altLang="zh-CN" sz="2400" dirty="0" smtClean="0">
              <a:solidFill>
                <a:schemeClr val="tx1"/>
              </a:solidFill>
              <a:latin typeface="黑体" panose="02010609060101010101" pitchFamily="49" charset="-122"/>
              <a:ea typeface="黑体" panose="02010609060101010101" pitchFamily="49" charset="-122"/>
              <a:sym typeface="+mn-ea"/>
            </a:endParaRPr>
          </a:p>
          <a:p>
            <a:pPr algn="ctr"/>
            <a:r>
              <a:rPr lang="zh-CN" altLang="en-US" sz="2400" dirty="0" smtClean="0">
                <a:solidFill>
                  <a:schemeClr val="tx1"/>
                </a:solidFill>
                <a:latin typeface="黑体" panose="02010609060101010101" pitchFamily="49" charset="-122"/>
                <a:ea typeface="黑体" panose="02010609060101010101" pitchFamily="49" charset="-122"/>
              </a:rPr>
              <a:t>（</a:t>
            </a:r>
            <a:r>
              <a:rPr lang="zh-CN" altLang="en-US" sz="2400" dirty="0">
                <a:solidFill>
                  <a:schemeClr val="tx1"/>
                </a:solidFill>
                <a:latin typeface="黑体" panose="02010609060101010101" pitchFamily="49" charset="-122"/>
                <a:ea typeface="黑体" panose="02010609060101010101" pitchFamily="49" charset="-122"/>
              </a:rPr>
              <a:t>政府投资</a:t>
            </a:r>
            <a:r>
              <a:rPr lang="zh-CN" altLang="en-US" sz="2400" dirty="0" smtClean="0">
                <a:solidFill>
                  <a:schemeClr val="tx1"/>
                </a:solidFill>
                <a:latin typeface="黑体" panose="02010609060101010101" pitchFamily="49" charset="-122"/>
                <a:ea typeface="黑体" panose="02010609060101010101" pitchFamily="49" charset="-122"/>
              </a:rPr>
              <a:t>建设的房屋建筑和城市基础设施非线性工程）  总审批时限：</a:t>
            </a:r>
            <a:r>
              <a:rPr lang="en-US" altLang="zh-CN" sz="2400" dirty="0" smtClean="0">
                <a:solidFill>
                  <a:schemeClr val="tx1"/>
                </a:solidFill>
                <a:latin typeface="黑体" panose="02010609060101010101" pitchFamily="49" charset="-122"/>
                <a:ea typeface="黑体" panose="02010609060101010101" pitchFamily="49" charset="-122"/>
              </a:rPr>
              <a:t>82 </a:t>
            </a:r>
            <a:r>
              <a:rPr lang="zh-CN" altLang="en-US" sz="2400" dirty="0" smtClean="0">
                <a:solidFill>
                  <a:schemeClr val="tx1"/>
                </a:solidFill>
                <a:latin typeface="黑体" panose="02010609060101010101" pitchFamily="49" charset="-122"/>
                <a:ea typeface="黑体" panose="02010609060101010101" pitchFamily="49" charset="-122"/>
              </a:rPr>
              <a:t>个工作日</a:t>
            </a:r>
          </a:p>
        </p:txBody>
      </p:sp>
      <p:sp>
        <p:nvSpPr>
          <p:cNvPr id="3" name="五边形 2"/>
          <p:cNvSpPr/>
          <p:nvPr/>
        </p:nvSpPr>
        <p:spPr>
          <a:xfrm>
            <a:off x="1014730" y="998220"/>
            <a:ext cx="3630295" cy="6032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7" name="任意多边形 6"/>
          <p:cNvSpPr/>
          <p:nvPr/>
        </p:nvSpPr>
        <p:spPr>
          <a:xfrm>
            <a:off x="12615545" y="998220"/>
            <a:ext cx="3946525" cy="6032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第三</a:t>
            </a:r>
            <a:r>
              <a:rPr lang="zh-CN" altLang="en-US" sz="1765" b="1" dirty="0">
                <a:solidFill>
                  <a:schemeClr val="tx1"/>
                </a:solidFill>
              </a:rPr>
              <a:t>阶段（施工许可阶段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23</a:t>
            </a:r>
            <a:r>
              <a:rPr lang="zh-CN" altLang="en-US" sz="1765" b="1" dirty="0" smtClean="0">
                <a:solidFill>
                  <a:schemeClr val="tx1"/>
                </a:solidFill>
              </a:rPr>
              <a:t>个工作日</a:t>
            </a:r>
          </a:p>
        </p:txBody>
      </p:sp>
      <p:sp>
        <p:nvSpPr>
          <p:cNvPr id="8" name="任意多边形 7"/>
          <p:cNvSpPr/>
          <p:nvPr/>
        </p:nvSpPr>
        <p:spPr>
          <a:xfrm>
            <a:off x="16552755" y="998200"/>
            <a:ext cx="3833200" cy="60340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第四阶段（竣工验收阶段）</a:t>
            </a:r>
          </a:p>
        </p:txBody>
      </p:sp>
      <p:cxnSp>
        <p:nvCxnSpPr>
          <p:cNvPr id="9" name="直接连接符 8"/>
          <p:cNvCxnSpPr/>
          <p:nvPr>
            <p:custDataLst>
              <p:tags r:id="rId1"/>
            </p:custDataLst>
          </p:nvPr>
        </p:nvCxnSpPr>
        <p:spPr>
          <a:xfrm>
            <a:off x="1090775" y="5630849"/>
            <a:ext cx="19499200"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 name="组合 21"/>
          <p:cNvGrpSpPr/>
          <p:nvPr>
            <p:custDataLst>
              <p:tags r:id="rId2"/>
            </p:custDataLst>
          </p:nvPr>
        </p:nvGrpSpPr>
        <p:grpSpPr>
          <a:xfrm>
            <a:off x="1316990" y="2131695"/>
            <a:ext cx="2693670" cy="842010"/>
            <a:chOff x="2826" y="3657"/>
            <a:chExt cx="4242" cy="1326"/>
          </a:xfrm>
        </p:grpSpPr>
        <p:sp>
          <p:nvSpPr>
            <p:cNvPr id="15" name="文本框 14"/>
            <p:cNvSpPr txBox="1"/>
            <p:nvPr/>
          </p:nvSpPr>
          <p:spPr>
            <a:xfrm>
              <a:off x="2826" y="3657"/>
              <a:ext cx="4242" cy="1327"/>
            </a:xfrm>
            <a:prstGeom prst="rect">
              <a:avLst/>
            </a:prstGeom>
            <a:noFill/>
            <a:ln w="9525" cmpd="sng">
              <a:solidFill>
                <a:srgbClr val="000000"/>
              </a:solidFill>
              <a:prstDash val="solid"/>
            </a:ln>
          </p:spPr>
          <p:txBody>
            <a:bodyPr wrap="square" bIns="0" rtlCol="0">
              <a:noAutofit/>
            </a:bodyPr>
            <a:lstStyle/>
            <a:p>
              <a:endParaRPr lang="zh-CN" altLang="en-US" sz="1765">
                <a:ln>
                  <a:noFill/>
                </a:ln>
                <a:solidFill>
                  <a:schemeClr val="tx1"/>
                </a:solidFill>
              </a:endParaRPr>
            </a:p>
          </p:txBody>
        </p:sp>
        <p:sp>
          <p:nvSpPr>
            <p:cNvPr id="11" name="文本框 10"/>
            <p:cNvSpPr txBox="1"/>
            <p:nvPr/>
          </p:nvSpPr>
          <p:spPr>
            <a:xfrm>
              <a:off x="2945" y="3813"/>
              <a:ext cx="4004" cy="1016"/>
            </a:xfrm>
            <a:prstGeom prst="rect">
              <a:avLst/>
            </a:prstGeom>
            <a:noFill/>
            <a:ln w="0" cmpd="sng">
              <a:solidFill>
                <a:srgbClr val="000000"/>
              </a:solidFill>
              <a:prstDash val="solid"/>
            </a:ln>
          </p:spPr>
          <p:txBody>
            <a:bodyPr wrap="square" rtlCol="0">
              <a:spAutoFit/>
            </a:bodyPr>
            <a:lstStyle/>
            <a:p>
              <a:r>
                <a:rPr lang="zh-CN" altLang="en-US" sz="1200" dirty="0">
                  <a:ln>
                    <a:noFill/>
                  </a:ln>
                  <a:solidFill>
                    <a:schemeClr val="tx1"/>
                  </a:solidFill>
                </a:rPr>
                <a:t>相关部门通过多规合一业务协同</a:t>
              </a:r>
              <a:r>
                <a:rPr lang="zh-CN" altLang="en-US" sz="1200" dirty="0" smtClean="0">
                  <a:solidFill>
                    <a:schemeClr val="tx1"/>
                  </a:solidFill>
                </a:rPr>
                <a:t>提出规划条件和建设</a:t>
              </a:r>
              <a:r>
                <a:rPr lang="zh-CN" altLang="en-US" sz="1200" dirty="0">
                  <a:ln>
                    <a:noFill/>
                  </a:ln>
                  <a:solidFill>
                    <a:schemeClr val="tx1"/>
                  </a:solidFill>
                </a:rPr>
                <a:t>条件，以及需要开展的评估评价事项要求</a:t>
              </a:r>
            </a:p>
          </p:txBody>
        </p:sp>
      </p:grpSp>
      <p:grpSp>
        <p:nvGrpSpPr>
          <p:cNvPr id="14" name="组合 20"/>
          <p:cNvGrpSpPr/>
          <p:nvPr>
            <p:custDataLst>
              <p:tags r:id="rId3"/>
            </p:custDataLst>
          </p:nvPr>
        </p:nvGrpSpPr>
        <p:grpSpPr>
          <a:xfrm>
            <a:off x="1014730" y="998200"/>
            <a:ext cx="19371225" cy="603400"/>
            <a:chOff x="1598" y="1572"/>
            <a:chExt cx="30506" cy="950"/>
          </a:xfrm>
        </p:grpSpPr>
        <p:sp>
          <p:nvSpPr>
            <p:cNvPr id="16" name="五边形 15"/>
            <p:cNvSpPr/>
            <p:nvPr/>
          </p:nvSpPr>
          <p:spPr>
            <a:xfrm>
              <a:off x="1598" y="1572"/>
              <a:ext cx="5717" cy="9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17" name="任意多边形 16"/>
            <p:cNvSpPr/>
            <p:nvPr/>
          </p:nvSpPr>
          <p:spPr>
            <a:xfrm>
              <a:off x="7311" y="1572"/>
              <a:ext cx="6215"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第一</a:t>
              </a:r>
              <a:r>
                <a:rPr lang="zh-CN" altLang="en-US" sz="1765" b="1" dirty="0">
                  <a:solidFill>
                    <a:schemeClr val="tx1"/>
                  </a:solidFill>
                </a:rPr>
                <a:t>阶段（立项用地规划许可阶段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26</a:t>
              </a:r>
              <a:r>
                <a:rPr lang="zh-CN" altLang="en-US" sz="1765" b="1" dirty="0" smtClean="0">
                  <a:solidFill>
                    <a:schemeClr val="tx1"/>
                  </a:solidFill>
                </a:rPr>
                <a:t>个工作日</a:t>
              </a:r>
            </a:p>
          </p:txBody>
        </p:sp>
        <p:sp>
          <p:nvSpPr>
            <p:cNvPr id="18" name="任意多边形 17"/>
            <p:cNvSpPr/>
            <p:nvPr/>
          </p:nvSpPr>
          <p:spPr>
            <a:xfrm>
              <a:off x="13549" y="1572"/>
              <a:ext cx="6303"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第二</a:t>
              </a:r>
              <a:r>
                <a:rPr lang="zh-CN" altLang="en-US" sz="1765" b="1" dirty="0">
                  <a:solidFill>
                    <a:schemeClr val="tx1"/>
                  </a:solidFill>
                </a:rPr>
                <a:t>阶段（工程建设许可阶段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23</a:t>
              </a:r>
              <a:r>
                <a:rPr lang="zh-CN" altLang="en-US" sz="1765" b="1" dirty="0" smtClean="0">
                  <a:solidFill>
                    <a:schemeClr val="tx1"/>
                  </a:solidFill>
                </a:rPr>
                <a:t>个工作日</a:t>
              </a:r>
            </a:p>
          </p:txBody>
        </p:sp>
        <p:sp>
          <p:nvSpPr>
            <p:cNvPr id="20" name="任意多边形 19"/>
            <p:cNvSpPr/>
            <p:nvPr/>
          </p:nvSpPr>
          <p:spPr>
            <a:xfrm>
              <a:off x="26067" y="1572"/>
              <a:ext cx="6037" cy="95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第四</a:t>
              </a:r>
              <a:r>
                <a:rPr lang="zh-CN" altLang="en-US" sz="1765" b="1" dirty="0">
                  <a:solidFill>
                    <a:schemeClr val="tx1"/>
                  </a:solidFill>
                </a:rPr>
                <a:t>阶段（竣工验收阶段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10</a:t>
              </a:r>
              <a:r>
                <a:rPr lang="zh-CN" altLang="en-US" sz="1765" b="1" dirty="0" smtClean="0">
                  <a:solidFill>
                    <a:schemeClr val="tx1"/>
                  </a:solidFill>
                </a:rPr>
                <a:t>个工作日</a:t>
              </a:r>
            </a:p>
          </p:txBody>
        </p:sp>
      </p:grpSp>
      <p:sp>
        <p:nvSpPr>
          <p:cNvPr id="25" name="文本框 24"/>
          <p:cNvSpPr txBox="1"/>
          <p:nvPr/>
        </p:nvSpPr>
        <p:spPr>
          <a:xfrm>
            <a:off x="1267461" y="3935095"/>
            <a:ext cx="2780618" cy="1552878"/>
          </a:xfrm>
          <a:prstGeom prst="rect">
            <a:avLst/>
          </a:prstGeom>
          <a:noFill/>
          <a:ln w="9525" cmpd="sng">
            <a:solidFill>
              <a:srgbClr val="000000"/>
            </a:solidFill>
            <a:prstDash val="solid"/>
          </a:ln>
        </p:spPr>
        <p:txBody>
          <a:bodyPr wrap="square" bIns="0" rtlCol="0">
            <a:noAutofit/>
          </a:bodyPr>
          <a:lstStyle/>
          <a:p>
            <a:pPr>
              <a:lnSpc>
                <a:spcPts val="1600"/>
              </a:lnSpc>
            </a:pPr>
            <a:r>
              <a:rPr lang="zh-CN" altLang="en-US" sz="1200" dirty="0" smtClean="0">
                <a:solidFill>
                  <a:schemeClr val="tx1"/>
                </a:solidFill>
              </a:rPr>
              <a:t>各类开发区、工业园区、新区等推行</a:t>
            </a:r>
            <a:r>
              <a:rPr lang="zh-CN" altLang="en-US" sz="1200" dirty="0" smtClean="0">
                <a:ln>
                  <a:noFill/>
                </a:ln>
                <a:solidFill>
                  <a:schemeClr val="tx1"/>
                </a:solidFill>
              </a:rPr>
              <a:t>区域</a:t>
            </a:r>
            <a:r>
              <a:rPr lang="zh-CN" altLang="en-US" sz="1200" dirty="0">
                <a:ln>
                  <a:noFill/>
                </a:ln>
                <a:solidFill>
                  <a:schemeClr val="tx1"/>
                </a:solidFill>
              </a:rPr>
              <a:t>评估：</a:t>
            </a:r>
          </a:p>
          <a:p>
            <a:pPr>
              <a:lnSpc>
                <a:spcPts val="1600"/>
              </a:lnSpc>
            </a:pPr>
            <a:r>
              <a:rPr lang="zh-CN" altLang="en-US" sz="1200" dirty="0">
                <a:ln>
                  <a:noFill/>
                </a:ln>
                <a:solidFill>
                  <a:schemeClr val="tx1"/>
                </a:solidFill>
              </a:rPr>
              <a:t>地震安全性评估、压覆重要矿产资源评估、地质灾害危险性评估、环境影响评价、节能评价</a:t>
            </a:r>
            <a:r>
              <a:rPr lang="zh-CN" altLang="en-US" sz="1200" dirty="0" smtClean="0">
                <a:ln>
                  <a:noFill/>
                </a:ln>
                <a:solidFill>
                  <a:schemeClr val="tx1"/>
                </a:solidFill>
              </a:rPr>
              <a:t>、水土保持</a:t>
            </a:r>
            <a:r>
              <a:rPr lang="zh-CN" altLang="en-US" sz="1200" dirty="0">
                <a:ln>
                  <a:noFill/>
                </a:ln>
                <a:solidFill>
                  <a:schemeClr val="tx1"/>
                </a:solidFill>
              </a:rPr>
              <a:t>方案、洪水影响评价、取水许可、航道通航条件影响评价</a:t>
            </a:r>
            <a:r>
              <a:rPr lang="zh-CN" altLang="en-US" sz="1200" dirty="0" smtClean="0">
                <a:ln>
                  <a:noFill/>
                </a:ln>
                <a:solidFill>
                  <a:schemeClr val="tx1"/>
                </a:solidFill>
              </a:rPr>
              <a:t>、建设项目</a:t>
            </a:r>
            <a:r>
              <a:rPr lang="zh-CN" altLang="en-US" sz="1200" dirty="0">
                <a:ln>
                  <a:noFill/>
                </a:ln>
                <a:solidFill>
                  <a:schemeClr val="tx1"/>
                </a:solidFill>
              </a:rPr>
              <a:t>安全评价等</a:t>
            </a:r>
          </a:p>
        </p:txBody>
      </p:sp>
      <p:cxnSp>
        <p:nvCxnSpPr>
          <p:cNvPr id="27" name="直接箭头连接符 26"/>
          <p:cNvCxnSpPr>
            <a:stCxn id="25" idx="0"/>
            <a:endCxn id="15" idx="2"/>
          </p:cNvCxnSpPr>
          <p:nvPr>
            <p:custDataLst>
              <p:tags r:id="rId4"/>
            </p:custDataLst>
          </p:nvPr>
        </p:nvCxnSpPr>
        <p:spPr>
          <a:xfrm rot="5400000" flipH="1" flipV="1">
            <a:off x="2180420" y="3451691"/>
            <a:ext cx="960755" cy="605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custDataLst>
              <p:tags r:id="rId5"/>
            </p:custDataLst>
          </p:nvPr>
        </p:nvCxnSpPr>
        <p:spPr>
          <a:xfrm>
            <a:off x="4082098" y="2553335"/>
            <a:ext cx="1180426" cy="568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9405928" y="2201825"/>
            <a:ext cx="2357454" cy="1214446"/>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建设工程</a:t>
            </a:r>
            <a:r>
              <a:rPr lang="zh-CN" altLang="en-US" sz="1200" dirty="0" smtClean="0">
                <a:ln>
                  <a:noFill/>
                </a:ln>
                <a:solidFill>
                  <a:schemeClr val="tx1"/>
                </a:solidFill>
              </a:rPr>
              <a:t>规划类</a:t>
            </a:r>
            <a:r>
              <a:rPr lang="zh-CN" altLang="en-US" sz="1200" dirty="0">
                <a:ln>
                  <a:noFill/>
                </a:ln>
                <a:solidFill>
                  <a:schemeClr val="tx1"/>
                </a:solidFill>
              </a:rPr>
              <a:t>许可证核发</a:t>
            </a:r>
          </a:p>
          <a:p>
            <a:pPr algn="ctr"/>
            <a:r>
              <a:rPr lang="zh-CN" altLang="en-US" sz="1200" dirty="0" smtClean="0">
                <a:ln>
                  <a:noFill/>
                </a:ln>
                <a:solidFill>
                  <a:schemeClr val="tx1"/>
                </a:solidFill>
              </a:rPr>
              <a:t>（含设计方案审查，</a:t>
            </a:r>
            <a:r>
              <a:rPr lang="zh-CN" altLang="en-US" sz="1200" dirty="0" smtClean="0">
                <a:solidFill>
                  <a:schemeClr val="tx1"/>
                </a:solidFill>
              </a:rPr>
              <a:t>组织住建、人防、教育、园林、地震、文物、交警等部门并联审查</a:t>
            </a:r>
            <a:r>
              <a:rPr lang="zh-CN" altLang="en-US" sz="1200" dirty="0" smtClean="0">
                <a:ln>
                  <a:noFill/>
                </a:ln>
                <a:solidFill>
                  <a:schemeClr val="tx1"/>
                </a:solidFill>
              </a:rPr>
              <a:t>）</a:t>
            </a:r>
            <a:endParaRPr lang="en-US" altLang="zh-CN" sz="1200" dirty="0" smtClean="0">
              <a:ln>
                <a:noFill/>
              </a:ln>
              <a:solidFill>
                <a:schemeClr val="tx1"/>
              </a:solidFill>
            </a:endParaRPr>
          </a:p>
          <a:p>
            <a:pPr algn="ctr"/>
            <a:r>
              <a:rPr lang="zh-CN" altLang="en-US" sz="1200" dirty="0" smtClean="0">
                <a:solidFill>
                  <a:schemeClr val="tx1"/>
                </a:solidFill>
              </a:rPr>
              <a:t>（审批时限：</a:t>
            </a:r>
            <a:r>
              <a:rPr lang="en-US" altLang="zh-CN" sz="1200" dirty="0" smtClean="0">
                <a:solidFill>
                  <a:schemeClr val="tx1"/>
                </a:solidFill>
              </a:rPr>
              <a:t>23</a:t>
            </a:r>
            <a:r>
              <a:rPr lang="zh-CN" altLang="en-US" sz="1200" dirty="0" smtClean="0">
                <a:solidFill>
                  <a:schemeClr val="tx1"/>
                </a:solidFill>
              </a:rPr>
              <a:t>个工作日）</a:t>
            </a:r>
            <a:endParaRPr lang="zh-CN" altLang="en-US" sz="1200" dirty="0" smtClean="0">
              <a:ln>
                <a:noFill/>
              </a:ln>
              <a:solidFill>
                <a:schemeClr val="tx1"/>
              </a:solidFill>
            </a:endParaRPr>
          </a:p>
        </p:txBody>
      </p:sp>
      <p:sp>
        <p:nvSpPr>
          <p:cNvPr id="52" name="文本框 51"/>
          <p:cNvSpPr txBox="1"/>
          <p:nvPr/>
        </p:nvSpPr>
        <p:spPr>
          <a:xfrm>
            <a:off x="9263052" y="2054225"/>
            <a:ext cx="2643206" cy="1536065"/>
          </a:xfrm>
          <a:prstGeom prst="rect">
            <a:avLst/>
          </a:prstGeom>
          <a:noFill/>
          <a:ln w="9525" cmpd="sng">
            <a:solidFill>
              <a:srgbClr val="000000"/>
            </a:solidFill>
            <a:prstDash val="solid"/>
          </a:ln>
        </p:spPr>
        <p:txBody>
          <a:bodyPr wrap="square" bIns="0" rtlCol="0" anchor="ctr" anchorCtr="0">
            <a:noAutofit/>
          </a:bodyPr>
          <a:lstStyle/>
          <a:p>
            <a:pPr algn="ctr"/>
            <a:endParaRPr lang="zh-CN" altLang="en-US" sz="1200">
              <a:ln>
                <a:noFill/>
              </a:ln>
              <a:solidFill>
                <a:schemeClr val="tx1"/>
              </a:solidFill>
            </a:endParaRPr>
          </a:p>
        </p:txBody>
      </p:sp>
      <p:cxnSp>
        <p:nvCxnSpPr>
          <p:cNvPr id="53" name="直接箭头连接符 52"/>
          <p:cNvCxnSpPr/>
          <p:nvPr>
            <p:custDataLst>
              <p:tags r:id="rId6"/>
            </p:custDataLst>
          </p:nvPr>
        </p:nvCxnSpPr>
        <p:spPr>
          <a:xfrm>
            <a:off x="8120044" y="2559015"/>
            <a:ext cx="1071570"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custDataLst>
              <p:tags r:id="rId7"/>
            </p:custDataLst>
          </p:nvPr>
        </p:nvCxnSpPr>
        <p:spPr>
          <a:xfrm>
            <a:off x="11977696" y="2559015"/>
            <a:ext cx="1143008"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文本框 58"/>
          <p:cNvSpPr txBox="1"/>
          <p:nvPr>
            <p:custDataLst>
              <p:tags r:id="rId8"/>
            </p:custDataLst>
          </p:nvPr>
        </p:nvSpPr>
        <p:spPr>
          <a:xfrm>
            <a:off x="13192142" y="2052319"/>
            <a:ext cx="2928958" cy="295200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65" name="文本框 64"/>
          <p:cNvSpPr txBox="1"/>
          <p:nvPr/>
        </p:nvSpPr>
        <p:spPr>
          <a:xfrm>
            <a:off x="13335018" y="3959275"/>
            <a:ext cx="2664000" cy="936000"/>
          </a:xfrm>
          <a:prstGeom prst="rect">
            <a:avLst/>
          </a:prstGeom>
          <a:noFill/>
          <a:ln w="0" cmpd="sng">
            <a:solidFill>
              <a:srgbClr val="000000"/>
            </a:solidFill>
            <a:prstDash val="solid"/>
          </a:ln>
        </p:spPr>
        <p:txBody>
          <a:bodyPr wrap="square" rtlCol="0" anchor="ctr" anchorCtr="0">
            <a:noAutofit/>
          </a:bodyPr>
          <a:lstStyle/>
          <a:p>
            <a:pPr algn="ctr">
              <a:lnSpc>
                <a:spcPts val="1600"/>
              </a:lnSpc>
            </a:pPr>
            <a:r>
              <a:rPr lang="zh-CN" altLang="en-US" sz="1200" dirty="0" smtClean="0">
                <a:solidFill>
                  <a:schemeClr val="tx1"/>
                </a:solidFill>
                <a:sym typeface="+mn-ea"/>
              </a:rPr>
              <a:t>建设工程质量安全监督手续</a:t>
            </a:r>
            <a:endParaRPr lang="en-US" altLang="zh-CN" sz="1200" dirty="0" smtClean="0">
              <a:solidFill>
                <a:schemeClr val="tx1"/>
              </a:solidFill>
              <a:sym typeface="+mn-ea"/>
            </a:endParaRPr>
          </a:p>
          <a:p>
            <a:pPr algn="ctr">
              <a:lnSpc>
                <a:spcPts val="1600"/>
              </a:lnSpc>
            </a:pPr>
            <a:r>
              <a:rPr lang="zh-CN" altLang="en-US" sz="1200" dirty="0" smtClean="0">
                <a:solidFill>
                  <a:schemeClr val="tx1"/>
                </a:solidFill>
                <a:sym typeface="+mn-ea"/>
              </a:rPr>
              <a:t>（含人防工程质量监督手续）办理并核发建筑工程施工许可证</a:t>
            </a:r>
            <a:endParaRPr lang="en-US" altLang="zh-CN" sz="1200" dirty="0" smtClean="0">
              <a:ln>
                <a:noFill/>
              </a:ln>
              <a:solidFill>
                <a:schemeClr val="tx1"/>
              </a:solidFill>
            </a:endParaRPr>
          </a:p>
          <a:p>
            <a:pPr algn="ctr">
              <a:lnSpc>
                <a:spcPts val="16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72" name="文本框 71"/>
          <p:cNvSpPr txBox="1"/>
          <p:nvPr>
            <p:custDataLst>
              <p:tags r:id="rId9"/>
            </p:custDataLst>
          </p:nvPr>
        </p:nvSpPr>
        <p:spPr>
          <a:xfrm>
            <a:off x="17549860" y="2052319"/>
            <a:ext cx="2500330" cy="179258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73" name="文本框 72"/>
          <p:cNvSpPr txBox="1"/>
          <p:nvPr/>
        </p:nvSpPr>
        <p:spPr>
          <a:xfrm>
            <a:off x="17621298" y="3059081"/>
            <a:ext cx="2357454" cy="714380"/>
          </a:xfrm>
          <a:prstGeom prst="rect">
            <a:avLst/>
          </a:prstGeom>
          <a:noFill/>
          <a:ln w="0" cmpd="sng">
            <a:solidFill>
              <a:srgbClr val="000000"/>
            </a:solidFill>
            <a:prstDash val="solid"/>
          </a:ln>
        </p:spPr>
        <p:txBody>
          <a:bodyPr wrap="square" rtlCol="0" anchor="ctr" anchorCtr="0">
            <a:noAutofit/>
          </a:bodyPr>
          <a:lstStyle/>
          <a:p>
            <a:pPr algn="ctr">
              <a:lnSpc>
                <a:spcPts val="2000"/>
              </a:lnSpc>
            </a:pPr>
            <a:r>
              <a:rPr lang="zh-CN" altLang="en-US" sz="1200" dirty="0">
                <a:ln>
                  <a:noFill/>
                </a:ln>
                <a:solidFill>
                  <a:schemeClr val="tx1"/>
                </a:solidFill>
                <a:sym typeface="+mn-ea"/>
              </a:rPr>
              <a:t>建设工程</a:t>
            </a:r>
            <a:r>
              <a:rPr lang="zh-CN" altLang="en-US" sz="1200" dirty="0" smtClean="0">
                <a:ln>
                  <a:noFill/>
                </a:ln>
                <a:solidFill>
                  <a:schemeClr val="tx1"/>
                </a:solidFill>
                <a:sym typeface="+mn-ea"/>
              </a:rPr>
              <a:t>竣工验收备案</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74" name="文本框 73"/>
          <p:cNvSpPr txBox="1"/>
          <p:nvPr/>
        </p:nvSpPr>
        <p:spPr>
          <a:xfrm>
            <a:off x="17621298" y="2155189"/>
            <a:ext cx="2357454" cy="832454"/>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rPr>
              <a:t>联合验收（</a:t>
            </a:r>
            <a:r>
              <a:rPr lang="zh-CN" altLang="en-US" sz="1200" dirty="0" smtClean="0">
                <a:ln>
                  <a:noFill/>
                </a:ln>
                <a:solidFill>
                  <a:schemeClr val="tx1"/>
                </a:solidFill>
              </a:rPr>
              <a:t>自然资源、</a:t>
            </a:r>
            <a:r>
              <a:rPr lang="zh-CN" altLang="en-US" sz="1200" dirty="0">
                <a:ln>
                  <a:noFill/>
                </a:ln>
                <a:solidFill>
                  <a:schemeClr val="tx1"/>
                </a:solidFill>
              </a:rPr>
              <a:t>消防、人防、档案等</a:t>
            </a:r>
            <a:r>
              <a:rPr lang="zh-CN" altLang="en-US" sz="1200" dirty="0" smtClean="0">
                <a:ln>
                  <a:noFill/>
                </a:ln>
                <a:solidFill>
                  <a:schemeClr val="tx1"/>
                </a:solidFill>
              </a:rPr>
              <a:t>）</a:t>
            </a:r>
            <a:endParaRPr lang="en-US" altLang="zh-CN" sz="1200" dirty="0" smtClean="0">
              <a:ln>
                <a:noFill/>
              </a:ln>
              <a:solidFill>
                <a:schemeClr val="tx1"/>
              </a:solidFill>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cxnSp>
        <p:nvCxnSpPr>
          <p:cNvPr id="75" name="直接箭头连接符 74"/>
          <p:cNvCxnSpPr/>
          <p:nvPr>
            <p:custDataLst>
              <p:tags r:id="rId10"/>
            </p:custDataLst>
          </p:nvPr>
        </p:nvCxnSpPr>
        <p:spPr>
          <a:xfrm>
            <a:off x="16192538" y="2559015"/>
            <a:ext cx="1285884"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组合 39"/>
          <p:cNvGrpSpPr/>
          <p:nvPr/>
        </p:nvGrpSpPr>
        <p:grpSpPr>
          <a:xfrm>
            <a:off x="10583447" y="2593340"/>
            <a:ext cx="6252034" cy="2894330"/>
            <a:chOff x="17502" y="4084"/>
            <a:chExt cx="6774" cy="4558"/>
          </a:xfrm>
        </p:grpSpPr>
        <p:sp>
          <p:nvSpPr>
            <p:cNvPr id="54" name="文本框 53"/>
            <p:cNvSpPr txBox="1"/>
            <p:nvPr/>
          </p:nvSpPr>
          <p:spPr>
            <a:xfrm>
              <a:off x="17890" y="7522"/>
              <a:ext cx="2068" cy="1120"/>
            </a:xfrm>
            <a:prstGeom prst="rect">
              <a:avLst/>
            </a:prstGeom>
            <a:noFill/>
            <a:ln w="9525"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市政</a:t>
              </a:r>
              <a:r>
                <a:rPr lang="zh-CN" altLang="en-US" sz="1200" dirty="0" smtClean="0">
                  <a:ln>
                    <a:noFill/>
                  </a:ln>
                  <a:solidFill>
                    <a:schemeClr val="tx1"/>
                  </a:solidFill>
                </a:rPr>
                <a:t>公用设施报装</a:t>
              </a:r>
            </a:p>
          </p:txBody>
        </p:sp>
        <p:cxnSp>
          <p:nvCxnSpPr>
            <p:cNvPr id="71" name="肘形连接符 70"/>
            <p:cNvCxnSpPr>
              <a:stCxn id="52" idx="2"/>
              <a:endCxn id="54" idx="1"/>
            </p:cNvCxnSpPr>
            <p:nvPr>
              <p:custDataLst>
                <p:tags r:id="rId11"/>
              </p:custDataLst>
            </p:nvPr>
          </p:nvCxnSpPr>
          <p:spPr>
            <a:xfrm rot="16200000" flipH="1">
              <a:off x="16482" y="6675"/>
              <a:ext cx="2428" cy="387"/>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肘形连接符 75"/>
            <p:cNvCxnSpPr>
              <a:stCxn id="54" idx="3"/>
            </p:cNvCxnSpPr>
            <p:nvPr>
              <p:custDataLst>
                <p:tags r:id="rId12"/>
              </p:custDataLst>
            </p:nvPr>
          </p:nvCxnSpPr>
          <p:spPr>
            <a:xfrm flipV="1">
              <a:off x="19958" y="4084"/>
              <a:ext cx="4318" cy="3998"/>
            </a:xfrm>
            <a:prstGeom prst="bentConnector3">
              <a:avLst>
                <a:gd name="adj1" fmla="val 100023"/>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27" name="文本框 126"/>
          <p:cNvSpPr txBox="1"/>
          <p:nvPr/>
        </p:nvSpPr>
        <p:spPr>
          <a:xfrm>
            <a:off x="15948396" y="5859145"/>
            <a:ext cx="4392000" cy="4248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第四阶段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26" name="文本框 125"/>
          <p:cNvSpPr txBox="1"/>
          <p:nvPr/>
        </p:nvSpPr>
        <p:spPr>
          <a:xfrm>
            <a:off x="11123860" y="5859145"/>
            <a:ext cx="4670505" cy="4248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第三阶段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25" name="文本框 124"/>
          <p:cNvSpPr txBox="1"/>
          <p:nvPr/>
        </p:nvSpPr>
        <p:spPr>
          <a:xfrm>
            <a:off x="6371590" y="5845175"/>
            <a:ext cx="4535805" cy="27813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第二阶段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98" name="文本框 97"/>
          <p:cNvSpPr txBox="1"/>
          <p:nvPr/>
        </p:nvSpPr>
        <p:spPr>
          <a:xfrm>
            <a:off x="1474788" y="7019806"/>
            <a:ext cx="4536000" cy="6477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风景名胜区内建设活动</a:t>
            </a:r>
            <a:r>
              <a:rPr lang="zh-CN" altLang="en-US"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101" name="文本框 100"/>
          <p:cNvSpPr txBox="1"/>
          <p:nvPr/>
        </p:nvSpPr>
        <p:spPr>
          <a:xfrm>
            <a:off x="6623685" y="6407785"/>
            <a:ext cx="4067810" cy="179959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sym typeface="+mn-ea"/>
              </a:rPr>
              <a:t>新建</a:t>
            </a:r>
            <a:r>
              <a:rPr lang="zh-CN" altLang="en-US" sz="1200" dirty="0" smtClean="0">
                <a:solidFill>
                  <a:schemeClr val="tx1"/>
                </a:solidFill>
                <a:sym typeface="+mn-ea"/>
              </a:rPr>
              <a:t>、扩建、改建建设</a:t>
            </a:r>
            <a:r>
              <a:rPr lang="zh-CN" sz="1200" dirty="0" smtClean="0">
                <a:ln>
                  <a:noFill/>
                </a:ln>
                <a:solidFill>
                  <a:schemeClr val="tx1"/>
                </a:solidFill>
                <a:sym typeface="+mn-ea"/>
              </a:rPr>
              <a:t>工程避免</a:t>
            </a:r>
            <a:r>
              <a:rPr lang="zh-CN" altLang="en-US" sz="1200" dirty="0" smtClean="0">
                <a:ln>
                  <a:noFill/>
                </a:ln>
                <a:solidFill>
                  <a:schemeClr val="tx1"/>
                </a:solidFill>
                <a:sym typeface="+mn-ea"/>
              </a:rPr>
              <a:t>危害</a:t>
            </a:r>
            <a:r>
              <a:rPr lang="zh-CN" sz="1200" dirty="0" smtClean="0">
                <a:ln>
                  <a:noFill/>
                </a:ln>
                <a:solidFill>
                  <a:schemeClr val="tx1"/>
                </a:solidFill>
                <a:sym typeface="+mn-ea"/>
              </a:rPr>
              <a:t>气象探测</a:t>
            </a:r>
            <a:r>
              <a:rPr lang="zh-CN" sz="1200" dirty="0">
                <a:ln>
                  <a:noFill/>
                </a:ln>
                <a:solidFill>
                  <a:schemeClr val="tx1"/>
                </a:solidFill>
                <a:sym typeface="+mn-ea"/>
              </a:rPr>
              <a:t>环境</a:t>
            </a:r>
            <a:r>
              <a:rPr lang="zh-CN" sz="1200" dirty="0" smtClean="0">
                <a:ln>
                  <a:noFill/>
                </a:ln>
                <a:solidFill>
                  <a:schemeClr val="tx1"/>
                </a:solidFill>
                <a:sym typeface="+mn-ea"/>
              </a:rPr>
              <a:t>审批</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11</a:t>
            </a:r>
            <a:r>
              <a:rPr lang="zh-CN" altLang="en-US" sz="1200" dirty="0" smtClean="0">
                <a:solidFill>
                  <a:schemeClr val="tx1"/>
                </a:solidFill>
                <a:sym typeface="+mn-ea"/>
              </a:rPr>
              <a:t>个工作日）</a:t>
            </a:r>
          </a:p>
        </p:txBody>
      </p:sp>
      <p:sp>
        <p:nvSpPr>
          <p:cNvPr id="106" name="文本框 105"/>
          <p:cNvSpPr txBox="1"/>
          <p:nvPr/>
        </p:nvSpPr>
        <p:spPr>
          <a:xfrm>
            <a:off x="13335018" y="2258623"/>
            <a:ext cx="2664000" cy="1620000"/>
          </a:xfrm>
          <a:prstGeom prst="rect">
            <a:avLst/>
          </a:prstGeom>
          <a:noFill/>
          <a:ln w="9525" cmpd="sng">
            <a:solidFill>
              <a:srgbClr val="000000"/>
            </a:solidFill>
            <a:prstDash val="dash"/>
          </a:ln>
        </p:spPr>
        <p:txBody>
          <a:bodyPr wrap="square" bIns="0" rtlCol="0" anchor="ctr" anchorCtr="0">
            <a:spAutoFit/>
          </a:bodyPr>
          <a:lstStyle/>
          <a:p>
            <a:pPr algn="ctr">
              <a:lnSpc>
                <a:spcPts val="2000"/>
              </a:lnSpc>
              <a:buClrTx/>
              <a:buSzTx/>
              <a:buNone/>
            </a:pPr>
            <a:r>
              <a:rPr lang="zh-CN" sz="1200" dirty="0">
                <a:ln>
                  <a:noFill/>
                </a:ln>
                <a:solidFill>
                  <a:schemeClr val="tx1"/>
                </a:solidFill>
                <a:sym typeface="+mn-ea"/>
              </a:rPr>
              <a:t>施工图设计文件审查（联合图审</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2000"/>
              </a:lnSpc>
              <a:buClrTx/>
              <a:buSzTx/>
              <a:buNone/>
            </a:pPr>
            <a:r>
              <a:rPr lang="zh-CN" sz="1200" dirty="0" smtClean="0">
                <a:ln>
                  <a:noFill/>
                </a:ln>
                <a:solidFill>
                  <a:schemeClr val="tx1"/>
                </a:solidFill>
                <a:sym typeface="+mn-ea"/>
              </a:rPr>
              <a:t>含</a:t>
            </a:r>
            <a:r>
              <a:rPr lang="zh-CN" sz="1200" dirty="0">
                <a:ln>
                  <a:noFill/>
                </a:ln>
                <a:solidFill>
                  <a:schemeClr val="tx1"/>
                </a:solidFill>
                <a:sym typeface="+mn-ea"/>
              </a:rPr>
              <a:t>消防、</a:t>
            </a:r>
            <a:r>
              <a:rPr lang="zh-CN" sz="1200" dirty="0" smtClean="0">
                <a:ln>
                  <a:noFill/>
                </a:ln>
                <a:solidFill>
                  <a:schemeClr val="tx1"/>
                </a:solidFill>
                <a:sym typeface="+mn-ea"/>
              </a:rPr>
              <a:t>人防</a:t>
            </a:r>
            <a:r>
              <a:rPr lang="zh-CN" altLang="en-US" sz="1200" dirty="0" smtClean="0">
                <a:ln>
                  <a:noFill/>
                </a:ln>
                <a:solidFill>
                  <a:schemeClr val="tx1"/>
                </a:solidFill>
                <a:sym typeface="+mn-ea"/>
              </a:rPr>
              <a:t>、</a:t>
            </a:r>
            <a:r>
              <a:rPr lang="zh-CN" sz="1200" dirty="0" smtClean="0">
                <a:ln>
                  <a:noFill/>
                </a:ln>
                <a:solidFill>
                  <a:schemeClr val="tx1"/>
                </a:solidFill>
                <a:sym typeface="+mn-ea"/>
              </a:rPr>
              <a:t>技</a:t>
            </a:r>
            <a:r>
              <a:rPr lang="zh-CN" sz="1200" dirty="0">
                <a:ln>
                  <a:noFill/>
                </a:ln>
                <a:solidFill>
                  <a:schemeClr val="tx1"/>
                </a:solidFill>
                <a:sym typeface="+mn-ea"/>
              </a:rPr>
              <a:t>防等</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13+5</a:t>
            </a:r>
            <a:r>
              <a:rPr lang="zh-CN" altLang="en-US" sz="1200" dirty="0" smtClean="0">
                <a:solidFill>
                  <a:schemeClr val="tx1"/>
                </a:solidFill>
                <a:sym typeface="+mn-ea"/>
              </a:rPr>
              <a:t>个工作日）</a:t>
            </a:r>
            <a:endParaRPr lang="en-US" altLang="zh-CN" sz="1200" dirty="0" smtClean="0">
              <a:solidFill>
                <a:schemeClr val="tx1"/>
              </a:solidFill>
              <a:sym typeface="+mn-ea"/>
            </a:endParaRPr>
          </a:p>
          <a:p>
            <a:pPr algn="ctr"/>
            <a:endParaRPr lang="en-US" altLang="zh-CN" sz="1200" dirty="0" smtClean="0">
              <a:solidFill>
                <a:schemeClr val="tx1"/>
              </a:solidFill>
              <a:sym typeface="+mn-ea"/>
            </a:endParaRPr>
          </a:p>
          <a:p>
            <a:pPr algn="ctr">
              <a:lnSpc>
                <a:spcPts val="2000"/>
              </a:lnSpc>
            </a:pPr>
            <a:r>
              <a:rPr lang="zh-CN" altLang="en-US" sz="1200" dirty="0" smtClean="0">
                <a:solidFill>
                  <a:schemeClr val="tx1"/>
                </a:solidFill>
                <a:sym typeface="+mn-ea"/>
              </a:rPr>
              <a:t>招标上限值评审</a:t>
            </a:r>
            <a:endParaRPr lang="en-US" altLang="zh-CN" sz="1200" dirty="0" smtClean="0">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17</a:t>
            </a:r>
            <a:r>
              <a:rPr lang="zh-CN" altLang="en-US" sz="1200" dirty="0" smtClean="0">
                <a:solidFill>
                  <a:schemeClr val="tx1"/>
                </a:solidFill>
                <a:sym typeface="+mn-ea"/>
              </a:rPr>
              <a:t>个工作日）</a:t>
            </a:r>
          </a:p>
        </p:txBody>
      </p:sp>
      <p:sp>
        <p:nvSpPr>
          <p:cNvPr id="107" name="文本框 106"/>
          <p:cNvSpPr txBox="1"/>
          <p:nvPr/>
        </p:nvSpPr>
        <p:spPr>
          <a:xfrm>
            <a:off x="11267876" y="6371603"/>
            <a:ext cx="4356000" cy="54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雷电防护装置设计</a:t>
            </a:r>
            <a:r>
              <a:rPr lang="zh-CN" altLang="en-US" sz="1200" dirty="0" smtClean="0">
                <a:ln>
                  <a:noFill/>
                </a:ln>
                <a:solidFill>
                  <a:schemeClr val="tx1"/>
                </a:solidFill>
              </a:rPr>
              <a:t>审核（特定项目）</a:t>
            </a:r>
            <a:r>
              <a:rPr lang="zh-CN" altLang="en-US" sz="1200" dirty="0" smtClean="0">
                <a:solidFill>
                  <a:schemeClr val="tx1"/>
                </a:solidFill>
                <a:sym typeface="+mn-ea"/>
              </a:rPr>
              <a:t>（审批时限：</a:t>
            </a:r>
            <a:r>
              <a:rPr lang="en-US" altLang="zh-CN" sz="1200" dirty="0" smtClean="0">
                <a:solidFill>
                  <a:schemeClr val="tx1"/>
                </a:solidFill>
                <a:sym typeface="+mn-ea"/>
              </a:rPr>
              <a:t>7</a:t>
            </a:r>
            <a:r>
              <a:rPr lang="zh-CN" altLang="en-US" sz="1200" dirty="0" smtClean="0">
                <a:solidFill>
                  <a:schemeClr val="tx1"/>
                </a:solidFill>
                <a:sym typeface="+mn-ea"/>
              </a:rPr>
              <a:t>个工作日）</a:t>
            </a:r>
          </a:p>
        </p:txBody>
      </p:sp>
      <p:sp>
        <p:nvSpPr>
          <p:cNvPr id="108" name="文本框 107"/>
          <p:cNvSpPr txBox="1"/>
          <p:nvPr/>
        </p:nvSpPr>
        <p:spPr>
          <a:xfrm>
            <a:off x="11267876" y="6983611"/>
            <a:ext cx="4356000" cy="54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sym typeface="+mn-ea"/>
              </a:rPr>
              <a:t>市政设施建设类</a:t>
            </a:r>
            <a:r>
              <a:rPr lang="zh-CN" altLang="en-US" sz="1200" dirty="0" smtClean="0">
                <a:ln>
                  <a:noFill/>
                </a:ln>
                <a:solidFill>
                  <a:schemeClr val="tx1"/>
                </a:solidFill>
                <a:sym typeface="+mn-ea"/>
              </a:rPr>
              <a:t>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09" name="文本框 108"/>
          <p:cNvSpPr txBox="1"/>
          <p:nvPr/>
        </p:nvSpPr>
        <p:spPr>
          <a:xfrm>
            <a:off x="11267876" y="7595739"/>
            <a:ext cx="4356000" cy="54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工程建设涉及城市绿地、树木</a:t>
            </a:r>
            <a:r>
              <a:rPr lang="zh-CN" sz="1200" dirty="0" smtClean="0">
                <a:ln>
                  <a:noFill/>
                </a:ln>
                <a:solidFill>
                  <a:schemeClr val="tx1"/>
                </a:solidFill>
                <a:sym typeface="+mn-ea"/>
              </a:rPr>
              <a:t>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0" name="文本框 109"/>
          <p:cNvSpPr txBox="1"/>
          <p:nvPr/>
        </p:nvSpPr>
        <p:spPr>
          <a:xfrm>
            <a:off x="11267876" y="8207747"/>
            <a:ext cx="4356000" cy="540000"/>
          </a:xfrm>
          <a:prstGeom prst="rect">
            <a:avLst/>
          </a:prstGeom>
          <a:noFill/>
          <a:ln w="0" cmpd="sng">
            <a:solidFill>
              <a:srgbClr val="000000"/>
            </a:solidFill>
            <a:prstDash val="solid"/>
          </a:ln>
        </p:spPr>
        <p:txBody>
          <a:bodyPr wrap="square" bIns="0" rtlCol="0" anchor="ctr" anchorCtr="0">
            <a:noAutofit/>
          </a:bodyPr>
          <a:lstStyle/>
          <a:p>
            <a:pPr algn="ctr">
              <a:buClrTx/>
              <a:buSzTx/>
              <a:buNone/>
            </a:pPr>
            <a:r>
              <a:rPr lang="zh-CN" sz="1200" dirty="0">
                <a:ln>
                  <a:noFill/>
                </a:ln>
                <a:solidFill>
                  <a:schemeClr val="tx1"/>
                </a:solidFill>
                <a:sym typeface="+mn-ea"/>
              </a:rPr>
              <a:t>因工程建设需要拆除、改动、迁移供水、</a:t>
            </a:r>
            <a:r>
              <a:rPr lang="zh-CN" sz="1200" dirty="0" smtClean="0">
                <a:ln>
                  <a:noFill/>
                </a:ln>
                <a:solidFill>
                  <a:schemeClr val="tx1"/>
                </a:solidFill>
                <a:sym typeface="+mn-ea"/>
              </a:rPr>
              <a:t>排水与</a:t>
            </a:r>
            <a:endParaRPr lang="en-US" altLang="zh-CN" sz="1200" dirty="0" smtClean="0">
              <a:ln>
                <a:noFill/>
              </a:ln>
              <a:solidFill>
                <a:schemeClr val="tx1"/>
              </a:solidFill>
              <a:sym typeface="+mn-ea"/>
            </a:endParaRPr>
          </a:p>
          <a:p>
            <a:pPr algn="ctr">
              <a:buClrTx/>
              <a:buSzTx/>
              <a:buNone/>
            </a:pPr>
            <a:r>
              <a:rPr lang="zh-CN" sz="1200" dirty="0" smtClean="0">
                <a:ln>
                  <a:noFill/>
                </a:ln>
                <a:solidFill>
                  <a:schemeClr val="tx1"/>
                </a:solidFill>
                <a:sym typeface="+mn-ea"/>
              </a:rPr>
              <a:t>污水处理</a:t>
            </a:r>
            <a:r>
              <a:rPr lang="zh-CN" sz="1200" dirty="0">
                <a:ln>
                  <a:noFill/>
                </a:ln>
                <a:solidFill>
                  <a:schemeClr val="tx1"/>
                </a:solidFill>
                <a:sym typeface="+mn-ea"/>
              </a:rPr>
              <a:t>设施</a:t>
            </a:r>
            <a:r>
              <a:rPr lang="zh-CN" sz="1200" dirty="0" smtClean="0">
                <a:ln>
                  <a:noFill/>
                </a:ln>
                <a:solidFill>
                  <a:schemeClr val="tx1"/>
                </a:solidFill>
                <a:sym typeface="+mn-ea"/>
              </a:rPr>
              <a:t>审核</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2" name="文本框 111"/>
          <p:cNvSpPr txBox="1"/>
          <p:nvPr/>
        </p:nvSpPr>
        <p:spPr>
          <a:xfrm>
            <a:off x="11267876" y="9431883"/>
            <a:ext cx="4356000" cy="54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建设工程招标投标情况书面</a:t>
            </a:r>
            <a:r>
              <a:rPr lang="zh-CN" sz="1200" dirty="0" smtClean="0">
                <a:ln>
                  <a:noFill/>
                </a:ln>
                <a:solidFill>
                  <a:schemeClr val="tx1"/>
                </a:solidFill>
                <a:sym typeface="+mn-ea"/>
              </a:rPr>
              <a:t>报告</a:t>
            </a: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115" name="文本框 114"/>
          <p:cNvSpPr txBox="1"/>
          <p:nvPr/>
        </p:nvSpPr>
        <p:spPr>
          <a:xfrm>
            <a:off x="16092412" y="6407547"/>
            <a:ext cx="4104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a:ln>
                  <a:noFill/>
                </a:ln>
                <a:solidFill>
                  <a:schemeClr val="tx1"/>
                </a:solidFill>
                <a:sym typeface="+mn-ea"/>
              </a:rPr>
              <a:t>雷电防护装置竣工</a:t>
            </a:r>
            <a:r>
              <a:rPr lang="zh-CN" altLang="en-US" sz="1200" dirty="0" smtClean="0">
                <a:ln>
                  <a:noFill/>
                </a:ln>
                <a:solidFill>
                  <a:schemeClr val="tx1"/>
                </a:solidFill>
                <a:sym typeface="+mn-ea"/>
              </a:rPr>
              <a:t>验收</a:t>
            </a:r>
            <a:r>
              <a:rPr lang="zh-CN" altLang="en-US" sz="1200" dirty="0" smtClean="0">
                <a:solidFill>
                  <a:schemeClr val="tx1"/>
                </a:solidFill>
              </a:rPr>
              <a:t>（特定项目）</a:t>
            </a:r>
            <a:endParaRPr lang="en-US" altLang="zh-CN" sz="1200" dirty="0" smtClean="0">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6" name="文本框 115"/>
          <p:cNvSpPr txBox="1"/>
          <p:nvPr/>
        </p:nvSpPr>
        <p:spPr>
          <a:xfrm>
            <a:off x="16092412" y="9287867"/>
            <a:ext cx="4104000" cy="648000"/>
          </a:xfrm>
          <a:prstGeom prst="rect">
            <a:avLst/>
          </a:prstGeom>
          <a:solidFill>
            <a:schemeClr val="bg1">
              <a:alpha val="50000"/>
            </a:schemeClr>
          </a:solidFill>
          <a:ln w="0" cmpd="sng">
            <a:solidFill>
              <a:srgbClr val="000000"/>
            </a:solidFill>
            <a:prstDash val="solid"/>
          </a:ln>
        </p:spPr>
        <p:txBody>
          <a:bodyPr wrap="square" bIns="0" rtlCol="0" anchor="ctr" anchorCtr="0">
            <a:noAutofit/>
          </a:bodyPr>
          <a:lstStyle/>
          <a:p>
            <a:pPr algn="ctr">
              <a:buClrTx/>
              <a:buSzTx/>
              <a:buNone/>
            </a:pPr>
            <a:r>
              <a:rPr lang="zh-CN" altLang="en-US" sz="1200" dirty="0">
                <a:ln>
                  <a:noFill/>
                </a:ln>
                <a:solidFill>
                  <a:schemeClr val="tx1"/>
                </a:solidFill>
              </a:rPr>
              <a:t>市政公用设施</a:t>
            </a:r>
            <a:r>
              <a:rPr lang="zh-CN" altLang="en-US" sz="1200" dirty="0" smtClean="0">
                <a:ln>
                  <a:noFill/>
                </a:ln>
                <a:solidFill>
                  <a:schemeClr val="tx1"/>
                </a:solidFill>
              </a:rPr>
              <a:t>接入</a:t>
            </a:r>
          </a:p>
        </p:txBody>
      </p:sp>
      <p:sp>
        <p:nvSpPr>
          <p:cNvPr id="137" name="文本框 136"/>
          <p:cNvSpPr txBox="1"/>
          <p:nvPr/>
        </p:nvSpPr>
        <p:spPr>
          <a:xfrm>
            <a:off x="8387556" y="9863931"/>
            <a:ext cx="2340000" cy="612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政府投资项目初步设计</a:t>
            </a:r>
            <a:r>
              <a:rPr lang="zh-CN" sz="1200" dirty="0" smtClean="0">
                <a:ln>
                  <a:noFill/>
                </a:ln>
                <a:solidFill>
                  <a:schemeClr val="tx1"/>
                </a:solidFill>
              </a:rPr>
              <a:t>审批</a:t>
            </a:r>
            <a:endParaRPr lang="en-US" altLang="zh-CN" sz="1200" dirty="0" smtClean="0">
              <a:ln>
                <a:noFill/>
              </a:ln>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6</a:t>
            </a:r>
            <a:r>
              <a:rPr lang="zh-CN" altLang="en-US" sz="1200" dirty="0" smtClean="0">
                <a:solidFill>
                  <a:schemeClr val="tx1"/>
                </a:solidFill>
                <a:sym typeface="+mn-ea"/>
              </a:rPr>
              <a:t>个工作日）</a:t>
            </a:r>
          </a:p>
        </p:txBody>
      </p:sp>
      <p:sp>
        <p:nvSpPr>
          <p:cNvPr id="143" name="文本框 142"/>
          <p:cNvSpPr txBox="1"/>
          <p:nvPr/>
        </p:nvSpPr>
        <p:spPr>
          <a:xfrm>
            <a:off x="1261996" y="11448415"/>
            <a:ext cx="19073946" cy="1540548"/>
          </a:xfrm>
          <a:prstGeom prst="rect">
            <a:avLst/>
          </a:prstGeom>
          <a:noFill/>
          <a:ln w="9525" cmpd="sng">
            <a:solidFill>
              <a:srgbClr val="000000"/>
            </a:solidFill>
            <a:prstDash val="solid"/>
          </a:ln>
        </p:spPr>
        <p:txBody>
          <a:bodyPr wrap="square" bIns="0" rtlCol="0">
            <a:noAutofit/>
          </a:bodyPr>
          <a:lstStyle/>
          <a:p>
            <a:pPr algn="ctr"/>
            <a:r>
              <a:rPr lang="zh-CN" sz="1400" b="1">
                <a:ln>
                  <a:noFill/>
                </a:ln>
                <a:solidFill>
                  <a:schemeClr val="tx1"/>
                </a:solidFill>
              </a:rPr>
              <a:t>第一、二、三阶段可并联或并行办理事项</a:t>
            </a:r>
          </a:p>
        </p:txBody>
      </p:sp>
      <p:sp>
        <p:nvSpPr>
          <p:cNvPr id="146" name="文本框 145"/>
          <p:cNvSpPr txBox="1"/>
          <p:nvPr/>
        </p:nvSpPr>
        <p:spPr>
          <a:xfrm>
            <a:off x="1690624" y="12203145"/>
            <a:ext cx="8497132" cy="35719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建设项目环境影响评价</a:t>
            </a:r>
            <a:r>
              <a:rPr lang="zh-CN" sz="1200" dirty="0" smtClean="0">
                <a:ln>
                  <a:noFill/>
                </a:ln>
                <a:solidFill>
                  <a:schemeClr val="tx1"/>
                </a:solidFill>
              </a:rPr>
              <a:t>审批</a:t>
            </a:r>
            <a:r>
              <a:rPr lang="zh-CN" altLang="en-US" sz="1200" dirty="0" smtClean="0">
                <a:solidFill>
                  <a:schemeClr val="tx1"/>
                </a:solidFill>
                <a:sym typeface="+mn-ea"/>
              </a:rPr>
              <a:t>（审批时限：报告书</a:t>
            </a:r>
            <a:r>
              <a:rPr lang="en-US" altLang="zh-CN" sz="1200" dirty="0" smtClean="0">
                <a:solidFill>
                  <a:schemeClr val="tx1"/>
                </a:solidFill>
                <a:sym typeface="+mn-ea"/>
              </a:rPr>
              <a:t>30</a:t>
            </a:r>
            <a:r>
              <a:rPr lang="zh-CN" altLang="en-US" sz="1200" dirty="0" smtClean="0">
                <a:solidFill>
                  <a:schemeClr val="tx1"/>
                </a:solidFill>
                <a:sym typeface="+mn-ea"/>
              </a:rPr>
              <a:t>个工作日，报告表</a:t>
            </a:r>
            <a:r>
              <a:rPr lang="en-US" altLang="zh-CN" sz="1200" dirty="0" smtClean="0">
                <a:solidFill>
                  <a:schemeClr val="tx1"/>
                </a:solidFill>
                <a:sym typeface="+mn-ea"/>
              </a:rPr>
              <a:t>20</a:t>
            </a:r>
            <a:r>
              <a:rPr lang="zh-CN" altLang="en-US" sz="1200" dirty="0" smtClean="0">
                <a:solidFill>
                  <a:schemeClr val="tx1"/>
                </a:solidFill>
                <a:sym typeface="+mn-ea"/>
              </a:rPr>
              <a:t>个工作日）</a:t>
            </a:r>
          </a:p>
        </p:txBody>
      </p:sp>
      <p:sp>
        <p:nvSpPr>
          <p:cNvPr id="150" name="文本框 149"/>
          <p:cNvSpPr txBox="1"/>
          <p:nvPr/>
        </p:nvSpPr>
        <p:spPr>
          <a:xfrm>
            <a:off x="10584268" y="12600275"/>
            <a:ext cx="4572000" cy="324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生产建设项目水土保持方案</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51" name="文本框 150"/>
          <p:cNvSpPr txBox="1"/>
          <p:nvPr/>
        </p:nvSpPr>
        <p:spPr>
          <a:xfrm>
            <a:off x="10584284" y="12203145"/>
            <a:ext cx="4572000" cy="35719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节能</a:t>
            </a:r>
            <a:r>
              <a:rPr lang="zh-CN" sz="1200" dirty="0" smtClean="0">
                <a:ln>
                  <a:noFill/>
                </a:ln>
                <a:solidFill>
                  <a:schemeClr val="tx1"/>
                </a:solidFill>
              </a:rPr>
              <a:t>审查</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54" name="文本框 153"/>
          <p:cNvSpPr txBox="1"/>
          <p:nvPr/>
        </p:nvSpPr>
        <p:spPr>
          <a:xfrm>
            <a:off x="1392555" y="13011785"/>
            <a:ext cx="19081750" cy="1014730"/>
          </a:xfrm>
          <a:prstGeom prst="rect">
            <a:avLst/>
          </a:prstGeom>
          <a:noFill/>
        </p:spPr>
        <p:txBody>
          <a:bodyPr wrap="square" rtlCol="0">
            <a:spAutoFit/>
          </a:bodyPr>
          <a:lstStyle/>
          <a:p>
            <a:r>
              <a:rPr lang="zh-CN" altLang="en-US" sz="1200" dirty="0">
                <a:solidFill>
                  <a:schemeClr val="tx1"/>
                </a:solidFill>
              </a:rPr>
              <a:t>注：</a:t>
            </a:r>
            <a:r>
              <a:rPr lang="en-US" altLang="zh-CN" sz="1200" dirty="0">
                <a:solidFill>
                  <a:schemeClr val="tx1"/>
                </a:solidFill>
              </a:rPr>
              <a:t>1</a:t>
            </a:r>
            <a:r>
              <a:rPr lang="zh-CN" altLang="en-US" sz="1200" dirty="0" smtClean="0">
                <a:solidFill>
                  <a:schemeClr val="tx1"/>
                </a:solidFill>
              </a:rPr>
              <a:t>、该类型不含涉及</a:t>
            </a:r>
            <a:r>
              <a:rPr lang="en-US" altLang="zh-CN" sz="1200" dirty="0" smtClean="0">
                <a:solidFill>
                  <a:schemeClr val="tx1"/>
                </a:solidFill>
              </a:rPr>
              <a:t>《</a:t>
            </a:r>
            <a:r>
              <a:rPr lang="zh-CN" altLang="en-US" sz="1200" dirty="0" smtClean="0">
                <a:solidFill>
                  <a:schemeClr val="tx1"/>
                </a:solidFill>
              </a:rPr>
              <a:t>建设工程消防监督管理规定</a:t>
            </a:r>
            <a:r>
              <a:rPr lang="en-US" altLang="zh-CN" sz="1200" dirty="0" smtClean="0">
                <a:solidFill>
                  <a:schemeClr val="tx1"/>
                </a:solidFill>
              </a:rPr>
              <a:t>》</a:t>
            </a:r>
            <a:r>
              <a:rPr lang="zh-CN" altLang="en-US" sz="1200" dirty="0" smtClean="0">
                <a:solidFill>
                  <a:schemeClr val="tx1"/>
                </a:solidFill>
              </a:rPr>
              <a:t>（公安部第</a:t>
            </a:r>
            <a:r>
              <a:rPr lang="en-US" altLang="zh-CN" sz="1200" dirty="0" smtClean="0">
                <a:solidFill>
                  <a:schemeClr val="tx1"/>
                </a:solidFill>
              </a:rPr>
              <a:t>119</a:t>
            </a:r>
            <a:r>
              <a:rPr lang="zh-CN" altLang="en-US" sz="1200" dirty="0" smtClean="0">
                <a:solidFill>
                  <a:schemeClr val="tx1"/>
                </a:solidFill>
              </a:rPr>
              <a:t>号令）第十六条规定情形的工程建设项目。地质灾害</a:t>
            </a:r>
            <a:r>
              <a:rPr lang="zh-CN" altLang="en-US" sz="1200" dirty="0">
                <a:solidFill>
                  <a:schemeClr val="tx1"/>
                </a:solidFill>
              </a:rPr>
              <a:t>危险性评估、地震安全性评价、建设项目安全评价、建设工程消防设施及系统检测、雷电防护装置检测、压覆重要矿产资源评估、环境影响评价、节能评价、水资源论证、水土保持方案、洪水影响评价</a:t>
            </a:r>
            <a:r>
              <a:rPr lang="zh-CN" altLang="en-US" sz="1200" dirty="0" smtClean="0">
                <a:solidFill>
                  <a:schemeClr val="tx1"/>
                </a:solidFill>
              </a:rPr>
              <a:t>、航道</a:t>
            </a:r>
            <a:r>
              <a:rPr lang="zh-CN" altLang="en-US" sz="1200" dirty="0">
                <a:solidFill>
                  <a:schemeClr val="tx1"/>
                </a:solidFill>
              </a:rPr>
              <a:t>通航条件影响评价</a:t>
            </a:r>
            <a:r>
              <a:rPr lang="zh-CN" altLang="en-US" sz="1200" dirty="0" smtClean="0">
                <a:solidFill>
                  <a:schemeClr val="tx1"/>
                </a:solidFill>
              </a:rPr>
              <a:t>、职业病危害预评价等</a:t>
            </a:r>
            <a:r>
              <a:rPr lang="zh-CN" altLang="en-US" sz="1200" dirty="0">
                <a:solidFill>
                  <a:schemeClr val="tx1"/>
                </a:solidFill>
              </a:rPr>
              <a:t>强制性评估和中介事项，建设单位可根据工程项目实际情况，在相应阶段自行办理</a:t>
            </a:r>
            <a:r>
              <a:rPr lang="zh-CN" altLang="en-US" sz="1200" dirty="0" smtClean="0">
                <a:solidFill>
                  <a:schemeClr val="tx1"/>
                </a:solidFill>
              </a:rPr>
              <a:t>。</a:t>
            </a:r>
          </a:p>
          <a:p>
            <a:r>
              <a:rPr lang="en-US" altLang="zh-CN" sz="1200" dirty="0" smtClean="0">
                <a:solidFill>
                  <a:schemeClr val="tx1"/>
                </a:solidFill>
              </a:rPr>
              <a:t>2</a:t>
            </a:r>
            <a:r>
              <a:rPr lang="zh-CN" altLang="en-US" sz="1200" dirty="0" smtClean="0">
                <a:solidFill>
                  <a:schemeClr val="tx1"/>
                </a:solidFill>
              </a:rPr>
              <a:t>、各地可根据工程建设项目类型、投资类别、规模大小，制定不同类型的审批流程图。</a:t>
            </a:r>
          </a:p>
          <a:p>
            <a:r>
              <a:rPr lang="en-US" altLang="zh-CN" sz="1200" dirty="0" smtClean="0">
                <a:solidFill>
                  <a:schemeClr val="tx1"/>
                </a:solidFill>
              </a:rPr>
              <a:t>3</a:t>
            </a:r>
            <a:r>
              <a:rPr lang="zh-CN" altLang="en-US" sz="1200" dirty="0" smtClean="0">
                <a:solidFill>
                  <a:schemeClr val="tx1"/>
                </a:solidFill>
              </a:rPr>
              <a:t>、虚线框内的事项实行并联审批。</a:t>
            </a:r>
            <a:endParaRPr lang="en-US" altLang="zh-CN" sz="1200" dirty="0" smtClean="0">
              <a:solidFill>
                <a:schemeClr val="tx1"/>
              </a:solidFill>
            </a:endParaRPr>
          </a:p>
          <a:p>
            <a:r>
              <a:rPr lang="en-US" altLang="zh-CN" sz="1200" dirty="0" smtClean="0">
                <a:solidFill>
                  <a:schemeClr val="tx1"/>
                </a:solidFill>
              </a:rPr>
              <a:t>4</a:t>
            </a:r>
            <a:r>
              <a:rPr lang="zh-CN" altLang="en-US" sz="1200" dirty="0" smtClean="0">
                <a:solidFill>
                  <a:schemeClr val="tx1"/>
                </a:solidFill>
              </a:rPr>
              <a:t>、审批时限自受理之日起计算。行政审批、备案和依法由政府组织、委托或购买服务的技术审查、中介服务均计入相应审批事项的审批时限；市政公用服务报装办理时间计入审批总时限。</a:t>
            </a:r>
            <a:endParaRPr lang="zh-CN" altLang="en-US" sz="1200" strike="sngStrike" dirty="0" smtClean="0">
              <a:ln>
                <a:noFill/>
              </a:ln>
              <a:solidFill>
                <a:schemeClr val="tx1"/>
              </a:solidFill>
            </a:endParaRPr>
          </a:p>
        </p:txBody>
      </p:sp>
      <p:sp>
        <p:nvSpPr>
          <p:cNvPr id="256" name="文本框 255"/>
          <p:cNvSpPr txBox="1"/>
          <p:nvPr/>
        </p:nvSpPr>
        <p:spPr>
          <a:xfrm>
            <a:off x="1475423" y="6263856"/>
            <a:ext cx="4536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建设项目压覆重要</a:t>
            </a:r>
            <a:r>
              <a:rPr lang="zh-CN" altLang="en-US" sz="1200" dirty="0" smtClean="0">
                <a:ln>
                  <a:noFill/>
                </a:ln>
                <a:solidFill>
                  <a:schemeClr val="tx1"/>
                </a:solidFill>
              </a:rPr>
              <a:t>矿产资源审批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4" name="文本框 3"/>
          <p:cNvSpPr txBox="1"/>
          <p:nvPr/>
        </p:nvSpPr>
        <p:spPr>
          <a:xfrm>
            <a:off x="1690624" y="11774517"/>
            <a:ext cx="4500000" cy="36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ln>
                  <a:noFill/>
                </a:ln>
                <a:solidFill>
                  <a:schemeClr val="tx1"/>
                </a:solidFill>
                <a:sym typeface="+mn-ea"/>
              </a:rPr>
              <a:t>航道</a:t>
            </a:r>
            <a:r>
              <a:rPr lang="zh-CN" sz="1200" dirty="0" smtClean="0">
                <a:ln>
                  <a:noFill/>
                </a:ln>
                <a:solidFill>
                  <a:schemeClr val="tx1"/>
                </a:solidFill>
                <a:sym typeface="+mn-ea"/>
              </a:rPr>
              <a:t>通航</a:t>
            </a:r>
            <a:r>
              <a:rPr lang="zh-CN" sz="1200" dirty="0">
                <a:ln>
                  <a:noFill/>
                </a:ln>
                <a:solidFill>
                  <a:schemeClr val="tx1"/>
                </a:solidFill>
                <a:sym typeface="+mn-ea"/>
              </a:rPr>
              <a:t>条件影响评价</a:t>
            </a:r>
            <a:r>
              <a:rPr lang="zh-CN" sz="1200" dirty="0" smtClean="0">
                <a:ln>
                  <a:noFill/>
                </a:ln>
                <a:solidFill>
                  <a:schemeClr val="tx1"/>
                </a:solidFill>
                <a:sym typeface="+mn-ea"/>
              </a:rPr>
              <a:t>审核</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5" name="文本框 4"/>
          <p:cNvSpPr txBox="1"/>
          <p:nvPr/>
        </p:nvSpPr>
        <p:spPr>
          <a:xfrm>
            <a:off x="16092412" y="7127627"/>
            <a:ext cx="4104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城镇排水与污水处理设施竣工验收</a:t>
            </a:r>
            <a:r>
              <a:rPr lang="zh-CN" altLang="en-US" sz="1200" dirty="0" smtClean="0">
                <a:ln>
                  <a:noFill/>
                </a:ln>
                <a:solidFill>
                  <a:schemeClr val="tx1"/>
                </a:solidFill>
              </a:rPr>
              <a:t>备案</a:t>
            </a:r>
            <a:endParaRPr lang="en-US" altLang="zh-CN" sz="1200" dirty="0" smtClean="0">
              <a:solidFill>
                <a:schemeClr val="tx1"/>
              </a:solidFill>
            </a:endParaRPr>
          </a:p>
          <a:p>
            <a:pPr algn="ctr">
              <a:lnSpc>
                <a:spcPts val="2000"/>
              </a:lnSpc>
              <a:buClrTx/>
              <a:buSzTx/>
              <a:buNone/>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6" name="文本框 5"/>
          <p:cNvSpPr txBox="1"/>
          <p:nvPr/>
        </p:nvSpPr>
        <p:spPr>
          <a:xfrm>
            <a:off x="16092412" y="7847707"/>
            <a:ext cx="4104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燃气设施建设工程竣工验收</a:t>
            </a:r>
            <a:r>
              <a:rPr lang="zh-CN" altLang="en-US" sz="1200" dirty="0" smtClean="0">
                <a:ln>
                  <a:noFill/>
                </a:ln>
                <a:solidFill>
                  <a:schemeClr val="tx1"/>
                </a:solidFill>
              </a:rPr>
              <a:t>备案</a:t>
            </a:r>
            <a:endParaRPr lang="en-US" altLang="zh-CN" sz="1200" dirty="0" smtClean="0">
              <a:ln>
                <a:noFill/>
              </a:ln>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38" name="文本框 37"/>
          <p:cNvSpPr txBox="1"/>
          <p:nvPr/>
        </p:nvSpPr>
        <p:spPr>
          <a:xfrm>
            <a:off x="5313358" y="2054225"/>
            <a:ext cx="2663810" cy="3077845"/>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12" name="文本框 11"/>
          <p:cNvSpPr txBox="1"/>
          <p:nvPr/>
        </p:nvSpPr>
        <p:spPr>
          <a:xfrm>
            <a:off x="5476838" y="4253577"/>
            <a:ext cx="2357454" cy="785818"/>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rPr>
              <a:t>建设用地</a:t>
            </a:r>
            <a:r>
              <a:rPr lang="zh-CN" altLang="en-US" sz="1200" dirty="0" smtClean="0">
                <a:ln>
                  <a:noFill/>
                </a:ln>
                <a:solidFill>
                  <a:schemeClr val="tx1"/>
                </a:solidFill>
              </a:rPr>
              <a:t>规划许可证核发</a:t>
            </a:r>
            <a:endParaRPr lang="en-US" altLang="zh-CN" sz="1200" dirty="0" smtClean="0">
              <a:ln>
                <a:noFill/>
              </a:ln>
              <a:solidFill>
                <a:schemeClr val="tx1"/>
              </a:solidFill>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3</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23" name="文本框 22"/>
          <p:cNvSpPr txBox="1"/>
          <p:nvPr/>
        </p:nvSpPr>
        <p:spPr>
          <a:xfrm>
            <a:off x="5476838" y="3463703"/>
            <a:ext cx="2357454" cy="646428"/>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sym typeface="+mn-ea"/>
              </a:rPr>
              <a:t>政府投资项目</a:t>
            </a:r>
            <a:endParaRPr lang="zh-CN" altLang="en-US" sz="1200" dirty="0">
              <a:ln>
                <a:noFill/>
              </a:ln>
              <a:solidFill>
                <a:schemeClr val="tx1"/>
              </a:solidFill>
            </a:endParaRPr>
          </a:p>
          <a:p>
            <a:pPr algn="ctr"/>
            <a:r>
              <a:rPr lang="zh-CN" altLang="en-US" sz="1200" dirty="0">
                <a:ln>
                  <a:noFill/>
                </a:ln>
                <a:solidFill>
                  <a:schemeClr val="tx1"/>
                </a:solidFill>
                <a:sym typeface="+mn-ea"/>
              </a:rPr>
              <a:t>可行性研究报告</a:t>
            </a:r>
            <a:r>
              <a:rPr lang="zh-CN" altLang="en-US" sz="1200" dirty="0" smtClean="0">
                <a:ln>
                  <a:noFill/>
                </a:ln>
                <a:solidFill>
                  <a:schemeClr val="tx1"/>
                </a:solidFill>
                <a:sym typeface="+mn-ea"/>
              </a:rPr>
              <a:t>审批</a:t>
            </a:r>
            <a:endParaRPr lang="en-US" altLang="zh-CN" sz="1200" dirty="0" smtClean="0">
              <a:ln>
                <a:noFill/>
              </a:ln>
              <a:solidFill>
                <a:schemeClr val="tx1"/>
              </a:solidFill>
              <a:sym typeface="+mn-ea"/>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30" name="文本框 129"/>
          <p:cNvSpPr txBox="1"/>
          <p:nvPr/>
        </p:nvSpPr>
        <p:spPr>
          <a:xfrm>
            <a:off x="6443340" y="11774517"/>
            <a:ext cx="3744000" cy="36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洪水影响评价</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132" name="文本框 131"/>
          <p:cNvSpPr txBox="1"/>
          <p:nvPr/>
        </p:nvSpPr>
        <p:spPr>
          <a:xfrm>
            <a:off x="10584308" y="11774517"/>
            <a:ext cx="4572000" cy="36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建设工程文物保护和考古</a:t>
            </a:r>
            <a:r>
              <a:rPr lang="zh-CN" altLang="en-US" sz="1200" dirty="0" smtClean="0">
                <a:ln>
                  <a:noFill/>
                </a:ln>
                <a:solidFill>
                  <a:schemeClr val="tx1"/>
                </a:solidFill>
              </a:rPr>
              <a:t>许可</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33" name="文本框 132"/>
          <p:cNvSpPr txBox="1"/>
          <p:nvPr/>
        </p:nvSpPr>
        <p:spPr>
          <a:xfrm>
            <a:off x="15516348" y="11774517"/>
            <a:ext cx="4608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占用农业</a:t>
            </a:r>
            <a:r>
              <a:rPr lang="zh-CN" sz="1200" dirty="0" smtClean="0">
                <a:ln>
                  <a:noFill/>
                </a:ln>
                <a:solidFill>
                  <a:schemeClr val="tx1"/>
                </a:solidFill>
              </a:rPr>
              <a:t>灌溉</a:t>
            </a:r>
            <a:r>
              <a:rPr lang="zh-CN" altLang="en-US" sz="1200" dirty="0" smtClean="0">
                <a:ln>
                  <a:noFill/>
                </a:ln>
                <a:solidFill>
                  <a:schemeClr val="tx1"/>
                </a:solidFill>
              </a:rPr>
              <a:t>水源</a:t>
            </a:r>
            <a:r>
              <a:rPr lang="zh-CN" sz="1200" dirty="0" smtClean="0">
                <a:ln>
                  <a:noFill/>
                </a:ln>
                <a:solidFill>
                  <a:schemeClr val="tx1"/>
                </a:solidFill>
              </a:rPr>
              <a:t>、</a:t>
            </a:r>
            <a:r>
              <a:rPr lang="zh-CN" sz="1200" dirty="0">
                <a:ln>
                  <a:noFill/>
                </a:ln>
                <a:solidFill>
                  <a:schemeClr val="tx1"/>
                </a:solidFill>
              </a:rPr>
              <a:t>灌排工程设施</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134" name="文本框 133"/>
          <p:cNvSpPr txBox="1"/>
          <p:nvPr/>
        </p:nvSpPr>
        <p:spPr>
          <a:xfrm>
            <a:off x="1475105" y="9108440"/>
            <a:ext cx="2315210" cy="61214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涉及国家安全事项的建设项目</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32" name="文本框 31"/>
          <p:cNvSpPr txBox="1"/>
          <p:nvPr/>
        </p:nvSpPr>
        <p:spPr>
          <a:xfrm>
            <a:off x="11123860" y="10223971"/>
            <a:ext cx="9217024" cy="1080088"/>
          </a:xfrm>
          <a:prstGeom prst="rect">
            <a:avLst/>
          </a:prstGeom>
          <a:noFill/>
          <a:ln w="9525" cmpd="sng">
            <a:solidFill>
              <a:srgbClr val="000000"/>
            </a:solidFill>
            <a:prstDash val="solid"/>
          </a:ln>
        </p:spPr>
        <p:txBody>
          <a:bodyPr wrap="square" bIns="0" rtlCol="0">
            <a:noAutofit/>
          </a:bodyPr>
          <a:lstStyle/>
          <a:p>
            <a:pPr algn="ctr"/>
            <a:r>
              <a:rPr lang="zh-CN" sz="1400" b="1" dirty="0">
                <a:ln>
                  <a:noFill/>
                </a:ln>
                <a:solidFill>
                  <a:schemeClr val="tx1"/>
                </a:solidFill>
              </a:rPr>
              <a:t>第二、三阶段可并联或并行办理事项</a:t>
            </a:r>
          </a:p>
        </p:txBody>
      </p:sp>
      <p:sp>
        <p:nvSpPr>
          <p:cNvPr id="81" name="文本框 133"/>
          <p:cNvSpPr txBox="1"/>
          <p:nvPr/>
        </p:nvSpPr>
        <p:spPr>
          <a:xfrm>
            <a:off x="16092412" y="8567859"/>
            <a:ext cx="4104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涉及国家安全事项的建设项目</a:t>
            </a:r>
            <a:r>
              <a:rPr lang="zh-CN" sz="1200" dirty="0" smtClean="0">
                <a:ln>
                  <a:noFill/>
                </a:ln>
                <a:solidFill>
                  <a:schemeClr val="tx1"/>
                </a:solidFill>
              </a:rPr>
              <a:t>审批</a:t>
            </a:r>
            <a:endParaRPr lang="en-US" altLang="zh-CN" sz="1200" dirty="0" smtClean="0">
              <a:ln>
                <a:noFill/>
              </a:ln>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sp>
        <p:nvSpPr>
          <p:cNvPr id="82" name="文本框 85"/>
          <p:cNvSpPr txBox="1"/>
          <p:nvPr/>
        </p:nvSpPr>
        <p:spPr>
          <a:xfrm>
            <a:off x="1690624" y="12600235"/>
            <a:ext cx="8497132" cy="328502"/>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医疗机构放射诊疗建设项目职业病危害预评价报告审核（审批时限：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84" name="文本框 67"/>
          <p:cNvSpPr txBox="1"/>
          <p:nvPr/>
        </p:nvSpPr>
        <p:spPr>
          <a:xfrm>
            <a:off x="1474788" y="10584011"/>
            <a:ext cx="6768000" cy="576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rPr>
              <a:t>应建防空地下室的民用建筑项目报建审批（含人防工程初步设计审查或防空地下室易地建设审批）</a:t>
            </a:r>
            <a:endParaRPr lang="en-US" altLang="zh-CN" sz="1200" dirty="0" smtClean="0">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86" name="文本框 76"/>
          <p:cNvSpPr txBox="1"/>
          <p:nvPr/>
        </p:nvSpPr>
        <p:spPr>
          <a:xfrm>
            <a:off x="8387556" y="10548075"/>
            <a:ext cx="2340000" cy="612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rPr>
              <a:t>政府投资项目初步设计概算审批</a:t>
            </a:r>
            <a:endParaRPr lang="en-US" altLang="zh-CN" sz="1200" dirty="0" smtClean="0">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88" name="文本框 18"/>
          <p:cNvSpPr txBox="1"/>
          <p:nvPr/>
        </p:nvSpPr>
        <p:spPr>
          <a:xfrm>
            <a:off x="5476838" y="2130386"/>
            <a:ext cx="2357454" cy="504000"/>
          </a:xfrm>
          <a:prstGeom prst="rect">
            <a:avLst/>
          </a:prstGeom>
          <a:noFill/>
          <a:ln w="0" cmpd="sng">
            <a:solidFill>
              <a:srgbClr val="000000"/>
            </a:solidFill>
            <a:prstDash val="solid"/>
          </a:ln>
        </p:spPr>
        <p:txBody>
          <a:bodyPr wrap="square" rtlCol="0" anchor="ctr" anchorCtr="0">
            <a:noAutofit/>
          </a:bodyPr>
          <a:lstStyle/>
          <a:p>
            <a:pPr algn="ctr">
              <a:lnSpc>
                <a:spcPts val="1600"/>
              </a:lnSpc>
            </a:pPr>
            <a:r>
              <a:rPr lang="zh-CN" altLang="en-US" sz="1200" dirty="0" smtClean="0">
                <a:solidFill>
                  <a:schemeClr val="tx1"/>
                </a:solidFill>
                <a:sym typeface="+mn-ea"/>
              </a:rPr>
              <a:t>政府投资项目建议书审批</a:t>
            </a:r>
            <a:endParaRPr lang="en-US" altLang="zh-CN" sz="1200" dirty="0" smtClean="0">
              <a:solidFill>
                <a:schemeClr val="tx1"/>
              </a:solidFill>
              <a:sym typeface="+mn-ea"/>
            </a:endParaRPr>
          </a:p>
          <a:p>
            <a:pPr algn="ctr">
              <a:lnSpc>
                <a:spcPts val="1600"/>
              </a:lnSpc>
            </a:pPr>
            <a:r>
              <a:rPr lang="zh-CN" altLang="en-US" sz="1200" dirty="0" smtClean="0">
                <a:solidFill>
                  <a:schemeClr val="tx1"/>
                </a:solidFill>
                <a:sym typeface="+mn-ea"/>
              </a:rPr>
              <a:t>（审批时限：</a:t>
            </a:r>
            <a:r>
              <a:rPr lang="en-US" altLang="zh-CN" sz="1200" dirty="0" smtClean="0">
                <a:solidFill>
                  <a:schemeClr val="tx1"/>
                </a:solidFill>
                <a:sym typeface="+mn-ea"/>
              </a:rPr>
              <a:t>3</a:t>
            </a:r>
            <a:r>
              <a:rPr lang="zh-CN" altLang="en-US" sz="1200" dirty="0" smtClean="0">
                <a:solidFill>
                  <a:schemeClr val="tx1"/>
                </a:solidFill>
                <a:sym typeface="+mn-ea"/>
              </a:rPr>
              <a:t>个工作日）</a:t>
            </a:r>
          </a:p>
        </p:txBody>
      </p:sp>
      <p:sp>
        <p:nvSpPr>
          <p:cNvPr id="77" name="文本框 258"/>
          <p:cNvSpPr txBox="1"/>
          <p:nvPr/>
        </p:nvSpPr>
        <p:spPr>
          <a:xfrm>
            <a:off x="1475740" y="9864090"/>
            <a:ext cx="6767195" cy="61214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ln>
                  <a:noFill/>
                </a:ln>
                <a:solidFill>
                  <a:schemeClr val="tx1"/>
                </a:solidFill>
                <a:sym typeface="+mn-ea"/>
              </a:rPr>
              <a:t>危险化学品建设项目安全条件审查</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19</a:t>
            </a:r>
            <a:r>
              <a:rPr lang="zh-CN" altLang="en-US" sz="1200" dirty="0" smtClean="0">
                <a:solidFill>
                  <a:schemeClr val="tx1"/>
                </a:solidFill>
                <a:sym typeface="+mn-ea"/>
              </a:rPr>
              <a:t>个工作日，在建设工程规划类许可证核发前办理完成即可）</a:t>
            </a:r>
          </a:p>
        </p:txBody>
      </p:sp>
      <p:sp>
        <p:nvSpPr>
          <p:cNvPr id="78" name="文本框 100"/>
          <p:cNvSpPr txBox="1"/>
          <p:nvPr/>
        </p:nvSpPr>
        <p:spPr>
          <a:xfrm>
            <a:off x="11339884" y="10656019"/>
            <a:ext cx="8820152" cy="539992"/>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建设项目安全设施设计审查（审批时限：</a:t>
            </a:r>
            <a:r>
              <a:rPr lang="en-US" altLang="zh-CN" sz="1200" dirty="0" smtClean="0">
                <a:solidFill>
                  <a:schemeClr val="tx1"/>
                </a:solidFill>
                <a:sym typeface="+mn-ea"/>
              </a:rPr>
              <a:t>20</a:t>
            </a:r>
            <a:r>
              <a:rPr lang="zh-CN" altLang="en-US" sz="1200" dirty="0" smtClean="0">
                <a:solidFill>
                  <a:schemeClr val="tx1"/>
                </a:solidFill>
                <a:sym typeface="+mn-ea"/>
              </a:rPr>
              <a:t>个工作日）</a:t>
            </a:r>
          </a:p>
        </p:txBody>
      </p:sp>
      <p:sp>
        <p:nvSpPr>
          <p:cNvPr id="79" name="文本框 133"/>
          <p:cNvSpPr txBox="1"/>
          <p:nvPr/>
        </p:nvSpPr>
        <p:spPr>
          <a:xfrm>
            <a:off x="3956655" y="9108178"/>
            <a:ext cx="4286280" cy="612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筹备设立（含扩建、异地重建）宗教活动场所以及宗教活动场所内改建或者新建建筑物审批（审批时限：</a:t>
            </a:r>
            <a:r>
              <a:rPr lang="en-US" altLang="zh-CN" sz="1200" dirty="0" smtClean="0">
                <a:solidFill>
                  <a:schemeClr val="tx1"/>
                </a:solidFill>
                <a:sym typeface="+mn-ea"/>
              </a:rPr>
              <a:t> 13</a:t>
            </a:r>
            <a:r>
              <a:rPr lang="zh-CN" altLang="en-US" sz="1200" dirty="0" smtClean="0">
                <a:solidFill>
                  <a:schemeClr val="tx1"/>
                </a:solidFill>
                <a:sym typeface="+mn-ea"/>
              </a:rPr>
              <a:t>个工作日）</a:t>
            </a:r>
          </a:p>
        </p:txBody>
      </p:sp>
      <p:sp>
        <p:nvSpPr>
          <p:cNvPr id="80" name="文本框 136"/>
          <p:cNvSpPr txBox="1"/>
          <p:nvPr/>
        </p:nvSpPr>
        <p:spPr>
          <a:xfrm>
            <a:off x="8387715" y="9108440"/>
            <a:ext cx="2339340" cy="61214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超限高层建筑工程抗震设防审批（审批时限：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83" name="文本框 150"/>
          <p:cNvSpPr txBox="1"/>
          <p:nvPr/>
        </p:nvSpPr>
        <p:spPr>
          <a:xfrm>
            <a:off x="15516348" y="12528227"/>
            <a:ext cx="4608000" cy="396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ln>
                  <a:noFill/>
                </a:ln>
                <a:solidFill>
                  <a:schemeClr val="tx1"/>
                </a:solidFill>
              </a:rPr>
              <a:t>取水许可</a:t>
            </a:r>
            <a:r>
              <a:rPr lang="zh-CN" altLang="en-US" sz="1200" dirty="0" smtClean="0">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cxnSp>
        <p:nvCxnSpPr>
          <p:cNvPr id="99" name="直接连接符 98"/>
          <p:cNvCxnSpPr/>
          <p:nvPr/>
        </p:nvCxnSpPr>
        <p:spPr>
          <a:xfrm rot="10800000" flipH="1">
            <a:off x="13335018" y="3237607"/>
            <a:ext cx="2643206" cy="1588"/>
          </a:xfrm>
          <a:prstGeom prst="line">
            <a:avLst/>
          </a:prstGeom>
          <a:ln w="9525">
            <a:solidFill>
              <a:srgbClr val="000000"/>
            </a:solidFill>
            <a:prstDash val="dash"/>
          </a:ln>
        </p:spPr>
        <p:style>
          <a:lnRef idx="1">
            <a:schemeClr val="accent1"/>
          </a:lnRef>
          <a:fillRef idx="0">
            <a:schemeClr val="accent1"/>
          </a:fillRef>
          <a:effectRef idx="0">
            <a:schemeClr val="accent1"/>
          </a:effectRef>
          <a:fontRef idx="minor">
            <a:schemeClr val="tx1"/>
          </a:fontRef>
        </p:style>
      </p:cxnSp>
      <p:sp>
        <p:nvSpPr>
          <p:cNvPr id="85" name="文本框 111"/>
          <p:cNvSpPr txBox="1"/>
          <p:nvPr/>
        </p:nvSpPr>
        <p:spPr>
          <a:xfrm>
            <a:off x="11267876" y="8819875"/>
            <a:ext cx="4356000" cy="54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建设工程施工招标文件（最高投标限价）、文件澄清</a:t>
            </a:r>
            <a:endParaRPr lang="en-US" altLang="zh-CN" sz="1200" dirty="0" smtClean="0">
              <a:solidFill>
                <a:schemeClr val="tx1"/>
              </a:solidFill>
              <a:sym typeface="+mn-ea"/>
            </a:endParaRPr>
          </a:p>
          <a:p>
            <a:pPr algn="ctr">
              <a:lnSpc>
                <a:spcPts val="2000"/>
              </a:lnSpc>
            </a:pPr>
            <a:r>
              <a:rPr lang="zh-CN" altLang="en-US" sz="1200" dirty="0" smtClean="0">
                <a:solidFill>
                  <a:schemeClr val="tx1"/>
                </a:solidFill>
                <a:sym typeface="+mn-ea"/>
              </a:rPr>
              <a:t>或修改备案（审批时限：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89" name="文本框 88"/>
          <p:cNvSpPr txBox="1"/>
          <p:nvPr/>
        </p:nvSpPr>
        <p:spPr>
          <a:xfrm>
            <a:off x="5476838" y="2730019"/>
            <a:ext cx="2357454" cy="581184"/>
          </a:xfrm>
          <a:prstGeom prst="rect">
            <a:avLst/>
          </a:prstGeom>
          <a:noFill/>
          <a:ln w="9525" cmpd="sng">
            <a:solidFill>
              <a:schemeClr val="tx1"/>
            </a:solidFill>
            <a:prstDash val="solid"/>
          </a:ln>
        </p:spPr>
        <p:txBody>
          <a:bodyPr wrap="square" rtlCol="0" anchor="ctr" anchorCtr="0">
            <a:noAutofit/>
          </a:bodyPr>
          <a:lstStyle/>
          <a:p>
            <a:pPr algn="ctr"/>
            <a:r>
              <a:rPr lang="zh-CN" altLang="en-US" sz="1200" dirty="0" smtClean="0">
                <a:solidFill>
                  <a:schemeClr val="tx1"/>
                </a:solidFill>
                <a:sym typeface="+mn-ea"/>
              </a:rPr>
              <a:t>建设项目用地预审与选址意见书（审批时限：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13" name="文本框 12"/>
          <p:cNvSpPr txBox="1"/>
          <p:nvPr/>
        </p:nvSpPr>
        <p:spPr>
          <a:xfrm>
            <a:off x="1475740" y="7775456"/>
            <a:ext cx="4535805" cy="72009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建设项目使用林地（含临时使用）及在森林和野生动物类型自然保护区或森林公园建设审批（核</a:t>
            </a:r>
            <a:r>
              <a:rPr lang="en-US" altLang="zh-CN" sz="1200" dirty="0" smtClean="0">
                <a:solidFill>
                  <a:schemeClr val="tx1"/>
                </a:solidFill>
                <a:sym typeface="+mn-ea"/>
              </a:rPr>
              <a:t>)</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0" y="130123"/>
            <a:ext cx="21383625" cy="829945"/>
          </a:xfrm>
          <a:prstGeom prst="rect">
            <a:avLst/>
          </a:prstGeom>
          <a:noFill/>
        </p:spPr>
        <p:txBody>
          <a:bodyPr wrap="square" rtlCol="0">
            <a:spAutoFit/>
          </a:bodyPr>
          <a:lstStyle/>
          <a:p>
            <a:r>
              <a:rPr lang="zh-CN" altLang="en-US" sz="2400" dirty="0" smtClean="0">
                <a:solidFill>
                  <a:schemeClr val="tx1"/>
                </a:solidFill>
                <a:latin typeface="黑体" panose="02010609060101010101" pitchFamily="49" charset="-122"/>
                <a:ea typeface="黑体" panose="02010609060101010101" pitchFamily="49" charset="-122"/>
                <a:sym typeface="+mn-ea"/>
              </a:rPr>
              <a:t>附件</a:t>
            </a:r>
            <a:r>
              <a:rPr lang="en-US" altLang="zh-CN" sz="2400" dirty="0" smtClean="0">
                <a:solidFill>
                  <a:schemeClr val="tx1"/>
                </a:solidFill>
                <a:latin typeface="黑体" panose="02010609060101010101" pitchFamily="49" charset="-122"/>
                <a:ea typeface="黑体" panose="02010609060101010101" pitchFamily="49" charset="-122"/>
                <a:sym typeface="+mn-ea"/>
              </a:rPr>
              <a:t>6</a:t>
            </a:r>
            <a:r>
              <a:rPr lang="zh-CN" altLang="en-US" sz="2400" dirty="0" smtClean="0">
                <a:solidFill>
                  <a:schemeClr val="tx1"/>
                </a:solidFill>
                <a:latin typeface="黑体" panose="02010609060101010101" pitchFamily="49" charset="-122"/>
                <a:ea typeface="黑体" panose="02010609060101010101" pitchFamily="49" charset="-122"/>
                <a:sym typeface="+mn-ea"/>
              </a:rPr>
              <a:t>：                                               湖南省工程建设项目审批流程指导图</a:t>
            </a:r>
            <a:endParaRPr lang="en-US" altLang="zh-CN" sz="2400" dirty="0" smtClean="0">
              <a:solidFill>
                <a:schemeClr val="tx1"/>
              </a:solidFill>
              <a:latin typeface="黑体" panose="02010609060101010101" pitchFamily="49" charset="-122"/>
              <a:ea typeface="黑体" panose="02010609060101010101" pitchFamily="49" charset="-122"/>
              <a:sym typeface="+mn-ea"/>
            </a:endParaRPr>
          </a:p>
          <a:p>
            <a:pPr algn="ctr"/>
            <a:r>
              <a:rPr lang="zh-CN" altLang="en-US" sz="2400" dirty="0" smtClean="0">
                <a:solidFill>
                  <a:schemeClr val="tx1"/>
                </a:solidFill>
                <a:latin typeface="黑体" panose="02010609060101010101" pitchFamily="49" charset="-122"/>
                <a:ea typeface="黑体" panose="02010609060101010101" pitchFamily="49" charset="-122"/>
              </a:rPr>
              <a:t>     （社会投资建设的房屋建筑和城市基础设施工程项目）  总审批时限：</a:t>
            </a:r>
            <a:r>
              <a:rPr lang="en-US" altLang="zh-CN" sz="2400" dirty="0" smtClean="0">
                <a:solidFill>
                  <a:schemeClr val="tx1"/>
                </a:solidFill>
                <a:latin typeface="黑体" panose="02010609060101010101" pitchFamily="49" charset="-122"/>
                <a:ea typeface="黑体" panose="02010609060101010101" pitchFamily="49" charset="-122"/>
              </a:rPr>
              <a:t>62 </a:t>
            </a:r>
            <a:r>
              <a:rPr lang="zh-CN" altLang="en-US" sz="2400" dirty="0" smtClean="0">
                <a:solidFill>
                  <a:schemeClr val="tx1"/>
                </a:solidFill>
                <a:latin typeface="黑体" panose="02010609060101010101" pitchFamily="49" charset="-122"/>
                <a:ea typeface="黑体" panose="02010609060101010101" pitchFamily="49" charset="-122"/>
              </a:rPr>
              <a:t>个工作日</a:t>
            </a:r>
          </a:p>
        </p:txBody>
      </p:sp>
      <p:sp>
        <p:nvSpPr>
          <p:cNvPr id="3" name="五边形 2"/>
          <p:cNvSpPr/>
          <p:nvPr/>
        </p:nvSpPr>
        <p:spPr>
          <a:xfrm>
            <a:off x="1014730" y="998220"/>
            <a:ext cx="3630295" cy="6032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7" name="任意多边形 6"/>
          <p:cNvSpPr/>
          <p:nvPr/>
        </p:nvSpPr>
        <p:spPr>
          <a:xfrm>
            <a:off x="12615545" y="998220"/>
            <a:ext cx="3946525" cy="6032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第三</a:t>
            </a:r>
            <a:r>
              <a:rPr lang="zh-CN" altLang="en-US" sz="1765" b="1" dirty="0">
                <a:solidFill>
                  <a:schemeClr val="tx1"/>
                </a:solidFill>
              </a:rPr>
              <a:t>阶段（施工许可阶段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23</a:t>
            </a:r>
            <a:r>
              <a:rPr lang="zh-CN" altLang="en-US" sz="1765" b="1" dirty="0" smtClean="0">
                <a:solidFill>
                  <a:schemeClr val="tx1"/>
                </a:solidFill>
              </a:rPr>
              <a:t>个工作日</a:t>
            </a:r>
          </a:p>
        </p:txBody>
      </p:sp>
      <p:sp>
        <p:nvSpPr>
          <p:cNvPr id="8" name="任意多边形 7"/>
          <p:cNvSpPr/>
          <p:nvPr/>
        </p:nvSpPr>
        <p:spPr>
          <a:xfrm>
            <a:off x="16552755" y="998200"/>
            <a:ext cx="3833200" cy="60340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第四阶段（竣工验收阶段）</a:t>
            </a:r>
          </a:p>
        </p:txBody>
      </p:sp>
      <p:cxnSp>
        <p:nvCxnSpPr>
          <p:cNvPr id="9" name="直接连接符 8"/>
          <p:cNvCxnSpPr/>
          <p:nvPr>
            <p:custDataLst>
              <p:tags r:id="rId1"/>
            </p:custDataLst>
          </p:nvPr>
        </p:nvCxnSpPr>
        <p:spPr>
          <a:xfrm>
            <a:off x="1090775" y="5630849"/>
            <a:ext cx="19499200"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 name="组合 21"/>
          <p:cNvGrpSpPr/>
          <p:nvPr>
            <p:custDataLst>
              <p:tags r:id="rId2"/>
            </p:custDataLst>
          </p:nvPr>
        </p:nvGrpSpPr>
        <p:grpSpPr>
          <a:xfrm>
            <a:off x="1316990" y="2131695"/>
            <a:ext cx="2693670" cy="842010"/>
            <a:chOff x="2826" y="3657"/>
            <a:chExt cx="4242" cy="1326"/>
          </a:xfrm>
        </p:grpSpPr>
        <p:sp>
          <p:nvSpPr>
            <p:cNvPr id="15" name="文本框 14"/>
            <p:cNvSpPr txBox="1"/>
            <p:nvPr/>
          </p:nvSpPr>
          <p:spPr>
            <a:xfrm>
              <a:off x="2826" y="3657"/>
              <a:ext cx="4242" cy="1327"/>
            </a:xfrm>
            <a:prstGeom prst="rect">
              <a:avLst/>
            </a:prstGeom>
            <a:noFill/>
            <a:ln w="9525" cmpd="sng">
              <a:solidFill>
                <a:srgbClr val="000000"/>
              </a:solidFill>
              <a:prstDash val="solid"/>
            </a:ln>
          </p:spPr>
          <p:txBody>
            <a:bodyPr wrap="square" bIns="0" rtlCol="0">
              <a:noAutofit/>
            </a:bodyPr>
            <a:lstStyle/>
            <a:p>
              <a:endParaRPr lang="zh-CN" altLang="en-US" sz="1765">
                <a:ln>
                  <a:noFill/>
                </a:ln>
                <a:solidFill>
                  <a:schemeClr val="tx1"/>
                </a:solidFill>
              </a:endParaRPr>
            </a:p>
          </p:txBody>
        </p:sp>
        <p:sp>
          <p:nvSpPr>
            <p:cNvPr id="11" name="文本框 10"/>
            <p:cNvSpPr txBox="1"/>
            <p:nvPr/>
          </p:nvSpPr>
          <p:spPr>
            <a:xfrm>
              <a:off x="2945" y="3813"/>
              <a:ext cx="4004" cy="1016"/>
            </a:xfrm>
            <a:prstGeom prst="rect">
              <a:avLst/>
            </a:prstGeom>
            <a:noFill/>
            <a:ln w="0" cmpd="sng">
              <a:solidFill>
                <a:srgbClr val="000000"/>
              </a:solidFill>
              <a:prstDash val="solid"/>
            </a:ln>
          </p:spPr>
          <p:txBody>
            <a:bodyPr wrap="square" rtlCol="0">
              <a:spAutoFit/>
            </a:bodyPr>
            <a:lstStyle/>
            <a:p>
              <a:r>
                <a:rPr lang="zh-CN" altLang="en-US" sz="1200" dirty="0">
                  <a:ln>
                    <a:noFill/>
                  </a:ln>
                  <a:solidFill>
                    <a:schemeClr val="tx1"/>
                  </a:solidFill>
                </a:rPr>
                <a:t>相关部门通过多规合一业务协同</a:t>
              </a:r>
              <a:r>
                <a:rPr lang="zh-CN" altLang="en-US" sz="1200" dirty="0" smtClean="0">
                  <a:solidFill>
                    <a:schemeClr val="tx1"/>
                  </a:solidFill>
                </a:rPr>
                <a:t>提出规划条件和建设</a:t>
              </a:r>
              <a:r>
                <a:rPr lang="zh-CN" altLang="en-US" sz="1200" dirty="0">
                  <a:ln>
                    <a:noFill/>
                  </a:ln>
                  <a:solidFill>
                    <a:schemeClr val="tx1"/>
                  </a:solidFill>
                </a:rPr>
                <a:t>条件，以及需要开展的评估评价事项要求</a:t>
              </a:r>
            </a:p>
          </p:txBody>
        </p:sp>
      </p:grpSp>
      <p:grpSp>
        <p:nvGrpSpPr>
          <p:cNvPr id="14" name="组合 20"/>
          <p:cNvGrpSpPr/>
          <p:nvPr>
            <p:custDataLst>
              <p:tags r:id="rId3"/>
            </p:custDataLst>
          </p:nvPr>
        </p:nvGrpSpPr>
        <p:grpSpPr>
          <a:xfrm>
            <a:off x="1014730" y="998200"/>
            <a:ext cx="19371225" cy="603400"/>
            <a:chOff x="1598" y="1572"/>
            <a:chExt cx="30506" cy="950"/>
          </a:xfrm>
        </p:grpSpPr>
        <p:sp>
          <p:nvSpPr>
            <p:cNvPr id="16" name="五边形 15"/>
            <p:cNvSpPr/>
            <p:nvPr/>
          </p:nvSpPr>
          <p:spPr>
            <a:xfrm>
              <a:off x="1598" y="1572"/>
              <a:ext cx="5717" cy="9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17" name="任意多边形 16"/>
            <p:cNvSpPr/>
            <p:nvPr/>
          </p:nvSpPr>
          <p:spPr>
            <a:xfrm>
              <a:off x="7311" y="1572"/>
              <a:ext cx="6215"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第一</a:t>
              </a:r>
              <a:r>
                <a:rPr lang="zh-CN" altLang="en-US" sz="1765" b="1" dirty="0">
                  <a:solidFill>
                    <a:schemeClr val="tx1"/>
                  </a:solidFill>
                </a:rPr>
                <a:t>阶段（立项用地规划许可阶段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6</a:t>
              </a:r>
              <a:r>
                <a:rPr lang="zh-CN" altLang="en-US" sz="1765" b="1" dirty="0" smtClean="0">
                  <a:solidFill>
                    <a:schemeClr val="tx1"/>
                  </a:solidFill>
                </a:rPr>
                <a:t>个工作日</a:t>
              </a:r>
            </a:p>
          </p:txBody>
        </p:sp>
        <p:sp>
          <p:nvSpPr>
            <p:cNvPr id="18" name="任意多边形 17"/>
            <p:cNvSpPr/>
            <p:nvPr/>
          </p:nvSpPr>
          <p:spPr>
            <a:xfrm>
              <a:off x="13549" y="1572"/>
              <a:ext cx="6303"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第二</a:t>
              </a:r>
              <a:r>
                <a:rPr lang="zh-CN" altLang="en-US" sz="1765" b="1" dirty="0">
                  <a:solidFill>
                    <a:schemeClr val="tx1"/>
                  </a:solidFill>
                </a:rPr>
                <a:t>阶段（工程建设许可阶段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23</a:t>
              </a:r>
              <a:r>
                <a:rPr lang="zh-CN" altLang="en-US" sz="1765" b="1" dirty="0" smtClean="0">
                  <a:solidFill>
                    <a:schemeClr val="tx1"/>
                  </a:solidFill>
                </a:rPr>
                <a:t>个工作日</a:t>
              </a:r>
            </a:p>
          </p:txBody>
        </p:sp>
        <p:sp>
          <p:nvSpPr>
            <p:cNvPr id="20" name="任意多边形 19"/>
            <p:cNvSpPr/>
            <p:nvPr/>
          </p:nvSpPr>
          <p:spPr>
            <a:xfrm>
              <a:off x="26067" y="1572"/>
              <a:ext cx="6037" cy="95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第四</a:t>
              </a:r>
              <a:r>
                <a:rPr lang="zh-CN" altLang="en-US" sz="1765" b="1" dirty="0">
                  <a:solidFill>
                    <a:schemeClr val="tx1"/>
                  </a:solidFill>
                </a:rPr>
                <a:t>阶段（竣工验收阶段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10</a:t>
              </a:r>
              <a:r>
                <a:rPr lang="zh-CN" altLang="en-US" sz="1765" b="1" dirty="0" smtClean="0">
                  <a:solidFill>
                    <a:schemeClr val="tx1"/>
                  </a:solidFill>
                </a:rPr>
                <a:t>个工作日</a:t>
              </a:r>
            </a:p>
          </p:txBody>
        </p:sp>
      </p:grpSp>
      <p:sp>
        <p:nvSpPr>
          <p:cNvPr id="25" name="文本框 24"/>
          <p:cNvSpPr txBox="1"/>
          <p:nvPr/>
        </p:nvSpPr>
        <p:spPr>
          <a:xfrm>
            <a:off x="1267461" y="3935095"/>
            <a:ext cx="2780618" cy="1552878"/>
          </a:xfrm>
          <a:prstGeom prst="rect">
            <a:avLst/>
          </a:prstGeom>
          <a:noFill/>
          <a:ln w="9525" cmpd="sng">
            <a:solidFill>
              <a:srgbClr val="000000"/>
            </a:solidFill>
            <a:prstDash val="solid"/>
          </a:ln>
        </p:spPr>
        <p:txBody>
          <a:bodyPr wrap="square" bIns="0" rtlCol="0">
            <a:noAutofit/>
          </a:bodyPr>
          <a:lstStyle/>
          <a:p>
            <a:pPr>
              <a:lnSpc>
                <a:spcPts val="1600"/>
              </a:lnSpc>
            </a:pPr>
            <a:r>
              <a:rPr lang="zh-CN" altLang="en-US" sz="1200" dirty="0" smtClean="0">
                <a:solidFill>
                  <a:schemeClr val="tx1"/>
                </a:solidFill>
              </a:rPr>
              <a:t>各类开发区、工业园区、新区等推行</a:t>
            </a:r>
            <a:r>
              <a:rPr lang="zh-CN" altLang="en-US" sz="1200" dirty="0" smtClean="0">
                <a:ln>
                  <a:noFill/>
                </a:ln>
                <a:solidFill>
                  <a:schemeClr val="tx1"/>
                </a:solidFill>
              </a:rPr>
              <a:t>区域</a:t>
            </a:r>
            <a:r>
              <a:rPr lang="zh-CN" altLang="en-US" sz="1200" dirty="0">
                <a:ln>
                  <a:noFill/>
                </a:ln>
                <a:solidFill>
                  <a:schemeClr val="tx1"/>
                </a:solidFill>
              </a:rPr>
              <a:t>评估：</a:t>
            </a:r>
          </a:p>
          <a:p>
            <a:pPr>
              <a:lnSpc>
                <a:spcPts val="1600"/>
              </a:lnSpc>
            </a:pPr>
            <a:r>
              <a:rPr lang="zh-CN" altLang="en-US" sz="1200" dirty="0">
                <a:ln>
                  <a:noFill/>
                </a:ln>
                <a:solidFill>
                  <a:schemeClr val="tx1"/>
                </a:solidFill>
              </a:rPr>
              <a:t>地震安全性评估、压覆重要矿产资源评估、地质灾害危险性评估、环境影响评价、节能评价</a:t>
            </a:r>
            <a:r>
              <a:rPr lang="zh-CN" altLang="en-US" sz="1200" dirty="0" smtClean="0">
                <a:ln>
                  <a:noFill/>
                </a:ln>
                <a:solidFill>
                  <a:schemeClr val="tx1"/>
                </a:solidFill>
              </a:rPr>
              <a:t>、水土保持</a:t>
            </a:r>
            <a:r>
              <a:rPr lang="zh-CN" altLang="en-US" sz="1200" dirty="0">
                <a:ln>
                  <a:noFill/>
                </a:ln>
                <a:solidFill>
                  <a:schemeClr val="tx1"/>
                </a:solidFill>
              </a:rPr>
              <a:t>方案、洪水影响评价、取水许可、航道通航条件影响评价</a:t>
            </a:r>
            <a:r>
              <a:rPr lang="zh-CN" altLang="en-US" sz="1200" dirty="0" smtClean="0">
                <a:ln>
                  <a:noFill/>
                </a:ln>
                <a:solidFill>
                  <a:schemeClr val="tx1"/>
                </a:solidFill>
              </a:rPr>
              <a:t>、建设项目</a:t>
            </a:r>
            <a:r>
              <a:rPr lang="zh-CN" altLang="en-US" sz="1200" dirty="0">
                <a:ln>
                  <a:noFill/>
                </a:ln>
                <a:solidFill>
                  <a:schemeClr val="tx1"/>
                </a:solidFill>
              </a:rPr>
              <a:t>安全评价等</a:t>
            </a:r>
          </a:p>
        </p:txBody>
      </p:sp>
      <p:cxnSp>
        <p:nvCxnSpPr>
          <p:cNvPr id="27" name="直接箭头连接符 26"/>
          <p:cNvCxnSpPr>
            <a:stCxn id="25" idx="0"/>
            <a:endCxn id="15" idx="2"/>
          </p:cNvCxnSpPr>
          <p:nvPr>
            <p:custDataLst>
              <p:tags r:id="rId4"/>
            </p:custDataLst>
          </p:nvPr>
        </p:nvCxnSpPr>
        <p:spPr>
          <a:xfrm rot="5400000" flipH="1" flipV="1">
            <a:off x="2180420" y="3451691"/>
            <a:ext cx="960755" cy="605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custDataLst>
              <p:tags r:id="rId5"/>
            </p:custDataLst>
          </p:nvPr>
        </p:nvCxnSpPr>
        <p:spPr>
          <a:xfrm>
            <a:off x="4082098" y="2553335"/>
            <a:ext cx="1180426" cy="568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9405928" y="2201825"/>
            <a:ext cx="2357454" cy="1214446"/>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建设工程</a:t>
            </a:r>
            <a:r>
              <a:rPr lang="zh-CN" altLang="en-US" sz="1200" dirty="0" smtClean="0">
                <a:ln>
                  <a:noFill/>
                </a:ln>
                <a:solidFill>
                  <a:schemeClr val="tx1"/>
                </a:solidFill>
              </a:rPr>
              <a:t>规划类</a:t>
            </a:r>
            <a:r>
              <a:rPr lang="zh-CN" altLang="en-US" sz="1200" dirty="0">
                <a:ln>
                  <a:noFill/>
                </a:ln>
                <a:solidFill>
                  <a:schemeClr val="tx1"/>
                </a:solidFill>
              </a:rPr>
              <a:t>许可证核发</a:t>
            </a:r>
          </a:p>
          <a:p>
            <a:pPr algn="ctr"/>
            <a:r>
              <a:rPr lang="zh-CN" altLang="en-US" sz="1200" dirty="0" smtClean="0">
                <a:ln>
                  <a:noFill/>
                </a:ln>
                <a:solidFill>
                  <a:schemeClr val="tx1"/>
                </a:solidFill>
              </a:rPr>
              <a:t>（含设计方案审查，组织住建、人防、教育、园林、地震</a:t>
            </a:r>
            <a:r>
              <a:rPr lang="zh-CN" altLang="en-US" sz="1200" dirty="0" smtClean="0">
                <a:solidFill>
                  <a:schemeClr val="tx1"/>
                </a:solidFill>
              </a:rPr>
              <a:t>、文物、交警</a:t>
            </a:r>
            <a:r>
              <a:rPr lang="zh-CN" altLang="en-US" sz="1200" dirty="0" smtClean="0">
                <a:ln>
                  <a:noFill/>
                </a:ln>
                <a:solidFill>
                  <a:schemeClr val="tx1"/>
                </a:solidFill>
              </a:rPr>
              <a:t>等部门并联审查）</a:t>
            </a:r>
            <a:endParaRPr lang="en-US" altLang="zh-CN" sz="1200" dirty="0" smtClean="0">
              <a:ln>
                <a:noFill/>
              </a:ln>
              <a:solidFill>
                <a:schemeClr val="tx1"/>
              </a:solidFill>
            </a:endParaRPr>
          </a:p>
          <a:p>
            <a:pPr algn="ctr"/>
            <a:r>
              <a:rPr lang="zh-CN" altLang="en-US" sz="1200" dirty="0" smtClean="0">
                <a:solidFill>
                  <a:schemeClr val="tx1"/>
                </a:solidFill>
              </a:rPr>
              <a:t>（审批时限：</a:t>
            </a:r>
            <a:r>
              <a:rPr lang="en-US" altLang="zh-CN" sz="1200" dirty="0" smtClean="0">
                <a:solidFill>
                  <a:schemeClr val="tx1"/>
                </a:solidFill>
              </a:rPr>
              <a:t>23</a:t>
            </a:r>
            <a:r>
              <a:rPr lang="zh-CN" altLang="en-US" sz="1200" dirty="0" smtClean="0">
                <a:solidFill>
                  <a:schemeClr val="tx1"/>
                </a:solidFill>
              </a:rPr>
              <a:t>个工作日）</a:t>
            </a:r>
            <a:endParaRPr lang="zh-CN" altLang="en-US" sz="1200" dirty="0" smtClean="0">
              <a:ln>
                <a:noFill/>
              </a:ln>
              <a:solidFill>
                <a:schemeClr val="tx1"/>
              </a:solidFill>
            </a:endParaRPr>
          </a:p>
        </p:txBody>
      </p:sp>
      <p:sp>
        <p:nvSpPr>
          <p:cNvPr id="52" name="文本框 51"/>
          <p:cNvSpPr txBox="1"/>
          <p:nvPr/>
        </p:nvSpPr>
        <p:spPr>
          <a:xfrm>
            <a:off x="9263052" y="2054225"/>
            <a:ext cx="2643206" cy="1536065"/>
          </a:xfrm>
          <a:prstGeom prst="rect">
            <a:avLst/>
          </a:prstGeom>
          <a:noFill/>
          <a:ln w="9525" cmpd="sng">
            <a:solidFill>
              <a:srgbClr val="000000"/>
            </a:solidFill>
            <a:prstDash val="solid"/>
          </a:ln>
        </p:spPr>
        <p:txBody>
          <a:bodyPr wrap="square" bIns="0" rtlCol="0" anchor="ctr" anchorCtr="0">
            <a:noAutofit/>
          </a:bodyPr>
          <a:lstStyle/>
          <a:p>
            <a:pPr algn="ctr"/>
            <a:endParaRPr lang="zh-CN" altLang="en-US" sz="1200">
              <a:ln>
                <a:noFill/>
              </a:ln>
              <a:solidFill>
                <a:schemeClr val="tx1"/>
              </a:solidFill>
            </a:endParaRPr>
          </a:p>
        </p:txBody>
      </p:sp>
      <p:cxnSp>
        <p:nvCxnSpPr>
          <p:cNvPr id="53" name="直接箭头连接符 52"/>
          <p:cNvCxnSpPr/>
          <p:nvPr>
            <p:custDataLst>
              <p:tags r:id="rId6"/>
            </p:custDataLst>
          </p:nvPr>
        </p:nvCxnSpPr>
        <p:spPr>
          <a:xfrm>
            <a:off x="8120044" y="2559015"/>
            <a:ext cx="1071570"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custDataLst>
              <p:tags r:id="rId7"/>
            </p:custDataLst>
          </p:nvPr>
        </p:nvCxnSpPr>
        <p:spPr>
          <a:xfrm>
            <a:off x="11977696" y="2559015"/>
            <a:ext cx="1143008"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文本框 58"/>
          <p:cNvSpPr txBox="1"/>
          <p:nvPr>
            <p:custDataLst>
              <p:tags r:id="rId8"/>
            </p:custDataLst>
          </p:nvPr>
        </p:nvSpPr>
        <p:spPr>
          <a:xfrm>
            <a:off x="13192142" y="2052318"/>
            <a:ext cx="2928958" cy="219600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65" name="文本框 64"/>
          <p:cNvSpPr txBox="1"/>
          <p:nvPr/>
        </p:nvSpPr>
        <p:spPr>
          <a:xfrm>
            <a:off x="13335018" y="3059082"/>
            <a:ext cx="2643206" cy="1071569"/>
          </a:xfrm>
          <a:prstGeom prst="rect">
            <a:avLst/>
          </a:prstGeom>
          <a:noFill/>
          <a:ln w="0" cmpd="sng">
            <a:solidFill>
              <a:srgbClr val="000000"/>
            </a:solidFill>
            <a:prstDash val="solid"/>
          </a:ln>
        </p:spPr>
        <p:txBody>
          <a:bodyPr wrap="square" rtlCol="0" anchor="ctr" anchorCtr="0">
            <a:noAutofit/>
          </a:bodyPr>
          <a:lstStyle/>
          <a:p>
            <a:pPr algn="ctr">
              <a:lnSpc>
                <a:spcPts val="1600"/>
              </a:lnSpc>
            </a:pPr>
            <a:r>
              <a:rPr lang="zh-CN" altLang="en-US" sz="1200" dirty="0" smtClean="0">
                <a:solidFill>
                  <a:schemeClr val="tx1"/>
                </a:solidFill>
                <a:sym typeface="+mn-ea"/>
              </a:rPr>
              <a:t>建设工程质量安全监督手续</a:t>
            </a:r>
            <a:endParaRPr lang="en-US" altLang="zh-CN" sz="1200" dirty="0" smtClean="0">
              <a:solidFill>
                <a:schemeClr val="tx1"/>
              </a:solidFill>
              <a:sym typeface="+mn-ea"/>
            </a:endParaRPr>
          </a:p>
          <a:p>
            <a:pPr algn="ctr">
              <a:lnSpc>
                <a:spcPts val="1600"/>
              </a:lnSpc>
            </a:pPr>
            <a:r>
              <a:rPr lang="zh-CN" altLang="en-US" sz="1200" dirty="0" smtClean="0">
                <a:solidFill>
                  <a:schemeClr val="tx1"/>
                </a:solidFill>
                <a:sym typeface="+mn-ea"/>
              </a:rPr>
              <a:t>（含人防工程质量监督手续）办理并核发建筑工程施工许可证</a:t>
            </a:r>
            <a:endParaRPr lang="en-US" altLang="zh-CN" sz="1200" dirty="0" smtClean="0">
              <a:ln>
                <a:noFill/>
              </a:ln>
              <a:solidFill>
                <a:schemeClr val="tx1"/>
              </a:solidFill>
            </a:endParaRPr>
          </a:p>
          <a:p>
            <a:pPr algn="ctr">
              <a:lnSpc>
                <a:spcPts val="16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72" name="文本框 71"/>
          <p:cNvSpPr txBox="1"/>
          <p:nvPr>
            <p:custDataLst>
              <p:tags r:id="rId9"/>
            </p:custDataLst>
          </p:nvPr>
        </p:nvSpPr>
        <p:spPr>
          <a:xfrm>
            <a:off x="17549860" y="2052319"/>
            <a:ext cx="2500330" cy="179258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73" name="文本框 72"/>
          <p:cNvSpPr txBox="1"/>
          <p:nvPr/>
        </p:nvSpPr>
        <p:spPr>
          <a:xfrm>
            <a:off x="17621298" y="3059081"/>
            <a:ext cx="2357454" cy="714380"/>
          </a:xfrm>
          <a:prstGeom prst="rect">
            <a:avLst/>
          </a:prstGeom>
          <a:noFill/>
          <a:ln w="0" cmpd="sng">
            <a:solidFill>
              <a:srgbClr val="000000"/>
            </a:solidFill>
            <a:prstDash val="solid"/>
          </a:ln>
        </p:spPr>
        <p:txBody>
          <a:bodyPr wrap="square" rtlCol="0" anchor="ctr" anchorCtr="0">
            <a:noAutofit/>
          </a:bodyPr>
          <a:lstStyle/>
          <a:p>
            <a:pPr algn="ctr">
              <a:lnSpc>
                <a:spcPts val="2000"/>
              </a:lnSpc>
            </a:pPr>
            <a:r>
              <a:rPr lang="zh-CN" altLang="en-US" sz="1200" dirty="0">
                <a:ln>
                  <a:noFill/>
                </a:ln>
                <a:solidFill>
                  <a:schemeClr val="tx1"/>
                </a:solidFill>
                <a:sym typeface="+mn-ea"/>
              </a:rPr>
              <a:t>建设工程</a:t>
            </a:r>
            <a:r>
              <a:rPr lang="zh-CN" altLang="en-US" sz="1200" dirty="0" smtClean="0">
                <a:ln>
                  <a:noFill/>
                </a:ln>
                <a:solidFill>
                  <a:schemeClr val="tx1"/>
                </a:solidFill>
                <a:sym typeface="+mn-ea"/>
              </a:rPr>
              <a:t>竣工验收备案</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74" name="文本框 73"/>
          <p:cNvSpPr txBox="1"/>
          <p:nvPr/>
        </p:nvSpPr>
        <p:spPr>
          <a:xfrm>
            <a:off x="17621298" y="2155189"/>
            <a:ext cx="2357454" cy="832454"/>
          </a:xfrm>
          <a:prstGeom prst="rect">
            <a:avLst/>
          </a:prstGeom>
          <a:noFill/>
          <a:ln w="0" cmpd="sng">
            <a:solidFill>
              <a:srgbClr val="000000"/>
            </a:solidFill>
            <a:prstDash val="solid"/>
          </a:ln>
        </p:spPr>
        <p:txBody>
          <a:bodyPr wrap="square" rtlCol="0" anchor="ctr" anchorCtr="0">
            <a:noAutofit/>
          </a:bodyPr>
          <a:lstStyle/>
          <a:p>
            <a:pPr algn="ctr">
              <a:lnSpc>
                <a:spcPts val="2000"/>
              </a:lnSpc>
            </a:pPr>
            <a:r>
              <a:rPr lang="zh-CN" altLang="en-US" sz="1200" dirty="0">
                <a:ln>
                  <a:noFill/>
                </a:ln>
                <a:solidFill>
                  <a:schemeClr val="tx1"/>
                </a:solidFill>
              </a:rPr>
              <a:t>联合验收（</a:t>
            </a:r>
            <a:r>
              <a:rPr lang="zh-CN" altLang="en-US" sz="1200" dirty="0" smtClean="0">
                <a:ln>
                  <a:noFill/>
                </a:ln>
                <a:solidFill>
                  <a:schemeClr val="tx1"/>
                </a:solidFill>
              </a:rPr>
              <a:t>自然资源、</a:t>
            </a:r>
            <a:r>
              <a:rPr lang="zh-CN" altLang="en-US" sz="1200" dirty="0">
                <a:ln>
                  <a:noFill/>
                </a:ln>
                <a:solidFill>
                  <a:schemeClr val="tx1"/>
                </a:solidFill>
              </a:rPr>
              <a:t>消防、人防、档案等</a:t>
            </a:r>
            <a:r>
              <a:rPr lang="zh-CN" altLang="en-US" sz="1200" dirty="0" smtClean="0">
                <a:ln>
                  <a:noFill/>
                </a:ln>
                <a:solidFill>
                  <a:schemeClr val="tx1"/>
                </a:solidFill>
              </a:rPr>
              <a:t>）</a:t>
            </a:r>
            <a:endParaRPr lang="en-US" altLang="zh-CN" sz="1200" dirty="0" smtClean="0">
              <a:ln>
                <a:noFill/>
              </a:ln>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cxnSp>
        <p:nvCxnSpPr>
          <p:cNvPr id="75" name="直接箭头连接符 74"/>
          <p:cNvCxnSpPr/>
          <p:nvPr>
            <p:custDataLst>
              <p:tags r:id="rId10"/>
            </p:custDataLst>
          </p:nvPr>
        </p:nvCxnSpPr>
        <p:spPr>
          <a:xfrm>
            <a:off x="16192538" y="2559015"/>
            <a:ext cx="1285884"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组合 39"/>
          <p:cNvGrpSpPr/>
          <p:nvPr/>
        </p:nvGrpSpPr>
        <p:grpSpPr>
          <a:xfrm>
            <a:off x="10584814" y="2586355"/>
            <a:ext cx="6250665" cy="2894330"/>
            <a:chOff x="16669" y="4073"/>
            <a:chExt cx="8796" cy="4558"/>
          </a:xfrm>
        </p:grpSpPr>
        <p:sp>
          <p:nvSpPr>
            <p:cNvPr id="54" name="文本框 53"/>
            <p:cNvSpPr txBox="1"/>
            <p:nvPr/>
          </p:nvSpPr>
          <p:spPr>
            <a:xfrm>
              <a:off x="19079" y="7511"/>
              <a:ext cx="2068" cy="1120"/>
            </a:xfrm>
            <a:prstGeom prst="rect">
              <a:avLst/>
            </a:prstGeom>
            <a:noFill/>
            <a:ln w="9525"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市政</a:t>
              </a:r>
              <a:r>
                <a:rPr lang="zh-CN" altLang="en-US" sz="1200" dirty="0" smtClean="0">
                  <a:ln>
                    <a:noFill/>
                  </a:ln>
                  <a:solidFill>
                    <a:schemeClr val="tx1"/>
                  </a:solidFill>
                </a:rPr>
                <a:t>公用设施</a:t>
              </a:r>
              <a:r>
                <a:rPr lang="zh-CN" altLang="en-US" sz="1200" dirty="0">
                  <a:ln>
                    <a:noFill/>
                  </a:ln>
                  <a:solidFill>
                    <a:schemeClr val="tx1"/>
                  </a:solidFill>
                </a:rPr>
                <a:t>报装</a:t>
              </a:r>
            </a:p>
          </p:txBody>
        </p:sp>
        <p:cxnSp>
          <p:nvCxnSpPr>
            <p:cNvPr id="71" name="肘形连接符 70"/>
            <p:cNvCxnSpPr>
              <a:stCxn id="52" idx="2"/>
              <a:endCxn id="54" idx="1"/>
            </p:cNvCxnSpPr>
            <p:nvPr>
              <p:custDataLst>
                <p:tags r:id="rId11"/>
              </p:custDataLst>
            </p:nvPr>
          </p:nvCxnSpPr>
          <p:spPr>
            <a:xfrm rot="16200000" flipH="1">
              <a:off x="16665" y="5657"/>
              <a:ext cx="2417" cy="2410"/>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肘形连接符 75"/>
            <p:cNvCxnSpPr>
              <a:stCxn id="54" idx="3"/>
            </p:cNvCxnSpPr>
            <p:nvPr>
              <p:custDataLst>
                <p:tags r:id="rId12"/>
              </p:custDataLst>
            </p:nvPr>
          </p:nvCxnSpPr>
          <p:spPr>
            <a:xfrm flipV="1">
              <a:off x="21147" y="4073"/>
              <a:ext cx="4318" cy="3998"/>
            </a:xfrm>
            <a:prstGeom prst="bentConnector3">
              <a:avLst>
                <a:gd name="adj1" fmla="val 100023"/>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27" name="文本框 126"/>
          <p:cNvSpPr txBox="1"/>
          <p:nvPr/>
        </p:nvSpPr>
        <p:spPr>
          <a:xfrm>
            <a:off x="15516348" y="5859145"/>
            <a:ext cx="4824000" cy="4248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第四阶段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26" name="文本框 125"/>
          <p:cNvSpPr txBox="1"/>
          <p:nvPr/>
        </p:nvSpPr>
        <p:spPr>
          <a:xfrm>
            <a:off x="10547796" y="5859145"/>
            <a:ext cx="4788000" cy="4248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第三阶段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25" name="文本框 124"/>
          <p:cNvSpPr txBox="1"/>
          <p:nvPr/>
        </p:nvSpPr>
        <p:spPr>
          <a:xfrm>
            <a:off x="1258764" y="5850890"/>
            <a:ext cx="9108000" cy="1260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第二阶段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01" name="文本框 100"/>
          <p:cNvSpPr txBox="1"/>
          <p:nvPr/>
        </p:nvSpPr>
        <p:spPr>
          <a:xfrm>
            <a:off x="10691812" y="10656083"/>
            <a:ext cx="9433048" cy="576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建设项目安全设施设计审查（审批时限：</a:t>
            </a:r>
            <a:r>
              <a:rPr lang="en-US" altLang="zh-CN" sz="1200" dirty="0" smtClean="0">
                <a:solidFill>
                  <a:schemeClr val="tx1"/>
                </a:solidFill>
                <a:sym typeface="+mn-ea"/>
              </a:rPr>
              <a:t>20</a:t>
            </a:r>
            <a:r>
              <a:rPr lang="zh-CN" altLang="en-US" sz="1200" dirty="0" smtClean="0">
                <a:solidFill>
                  <a:schemeClr val="tx1"/>
                </a:solidFill>
                <a:sym typeface="+mn-ea"/>
              </a:rPr>
              <a:t>个工作日）</a:t>
            </a:r>
          </a:p>
        </p:txBody>
      </p:sp>
      <p:sp>
        <p:nvSpPr>
          <p:cNvPr id="106" name="文本框 105"/>
          <p:cNvSpPr txBox="1"/>
          <p:nvPr/>
        </p:nvSpPr>
        <p:spPr>
          <a:xfrm>
            <a:off x="13335018" y="2151938"/>
            <a:ext cx="2643206" cy="828000"/>
          </a:xfrm>
          <a:prstGeom prst="rect">
            <a:avLst/>
          </a:prstGeom>
          <a:noFill/>
          <a:ln w="0" cmpd="sng">
            <a:solidFill>
              <a:srgbClr val="000000"/>
            </a:solidFill>
            <a:prstDash val="solid"/>
          </a:ln>
        </p:spPr>
        <p:txBody>
          <a:bodyPr wrap="square" bIns="0" rtlCol="0" anchor="ctr" anchorCtr="0">
            <a:spAutoFit/>
          </a:bodyPr>
          <a:lstStyle/>
          <a:p>
            <a:pPr algn="ctr">
              <a:lnSpc>
                <a:spcPts val="2000"/>
              </a:lnSpc>
              <a:buClrTx/>
              <a:buSzTx/>
              <a:buNone/>
            </a:pPr>
            <a:r>
              <a:rPr lang="zh-CN" sz="1200" dirty="0">
                <a:ln>
                  <a:noFill/>
                </a:ln>
                <a:solidFill>
                  <a:schemeClr val="tx1"/>
                </a:solidFill>
                <a:sym typeface="+mn-ea"/>
              </a:rPr>
              <a:t>施工图设计文件审查（联合图审</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2000"/>
              </a:lnSpc>
              <a:buClrTx/>
              <a:buSzTx/>
              <a:buNone/>
            </a:pPr>
            <a:r>
              <a:rPr lang="zh-CN" sz="1200" dirty="0" smtClean="0">
                <a:ln>
                  <a:noFill/>
                </a:ln>
                <a:solidFill>
                  <a:schemeClr val="tx1"/>
                </a:solidFill>
                <a:sym typeface="+mn-ea"/>
              </a:rPr>
              <a:t>含</a:t>
            </a:r>
            <a:r>
              <a:rPr lang="zh-CN" sz="1200" dirty="0">
                <a:ln>
                  <a:noFill/>
                </a:ln>
                <a:solidFill>
                  <a:schemeClr val="tx1"/>
                </a:solidFill>
                <a:sym typeface="+mn-ea"/>
              </a:rPr>
              <a:t>消防、</a:t>
            </a:r>
            <a:r>
              <a:rPr lang="zh-CN" sz="1200" dirty="0" smtClean="0">
                <a:ln>
                  <a:noFill/>
                </a:ln>
                <a:solidFill>
                  <a:schemeClr val="tx1"/>
                </a:solidFill>
                <a:sym typeface="+mn-ea"/>
              </a:rPr>
              <a:t>人防</a:t>
            </a:r>
            <a:r>
              <a:rPr lang="zh-CN" altLang="en-US" sz="1200" dirty="0" smtClean="0">
                <a:ln>
                  <a:noFill/>
                </a:ln>
                <a:solidFill>
                  <a:schemeClr val="tx1"/>
                </a:solidFill>
                <a:sym typeface="+mn-ea"/>
              </a:rPr>
              <a:t>、</a:t>
            </a:r>
            <a:r>
              <a:rPr lang="zh-CN" sz="1200" dirty="0" smtClean="0">
                <a:ln>
                  <a:noFill/>
                </a:ln>
                <a:solidFill>
                  <a:schemeClr val="tx1"/>
                </a:solidFill>
                <a:sym typeface="+mn-ea"/>
              </a:rPr>
              <a:t>技</a:t>
            </a:r>
            <a:r>
              <a:rPr lang="zh-CN" sz="1200" dirty="0">
                <a:ln>
                  <a:noFill/>
                </a:ln>
                <a:solidFill>
                  <a:schemeClr val="tx1"/>
                </a:solidFill>
                <a:sym typeface="+mn-ea"/>
              </a:rPr>
              <a:t>防等</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13+5</a:t>
            </a:r>
            <a:r>
              <a:rPr lang="zh-CN" altLang="en-US" sz="1200" dirty="0" smtClean="0">
                <a:solidFill>
                  <a:schemeClr val="tx1"/>
                </a:solidFill>
                <a:sym typeface="+mn-ea"/>
              </a:rPr>
              <a:t>个工作日）</a:t>
            </a:r>
          </a:p>
        </p:txBody>
      </p:sp>
      <p:sp>
        <p:nvSpPr>
          <p:cNvPr id="107" name="文本框 106"/>
          <p:cNvSpPr txBox="1"/>
          <p:nvPr/>
        </p:nvSpPr>
        <p:spPr>
          <a:xfrm>
            <a:off x="10763820" y="6263531"/>
            <a:ext cx="4356000" cy="504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雷电防护装置设计</a:t>
            </a:r>
            <a:r>
              <a:rPr lang="zh-CN" altLang="en-US" sz="1200" dirty="0" smtClean="0">
                <a:ln>
                  <a:noFill/>
                </a:ln>
                <a:solidFill>
                  <a:schemeClr val="tx1"/>
                </a:solidFill>
              </a:rPr>
              <a:t>审核（特定项目）</a:t>
            </a:r>
            <a:r>
              <a:rPr lang="zh-CN" altLang="en-US" sz="1200" dirty="0" smtClean="0">
                <a:solidFill>
                  <a:schemeClr val="tx1"/>
                </a:solidFill>
                <a:sym typeface="+mn-ea"/>
              </a:rPr>
              <a:t>（审批时限：</a:t>
            </a:r>
            <a:r>
              <a:rPr lang="en-US" altLang="zh-CN" sz="1200" dirty="0" smtClean="0">
                <a:solidFill>
                  <a:schemeClr val="tx1"/>
                </a:solidFill>
                <a:sym typeface="+mn-ea"/>
              </a:rPr>
              <a:t>7</a:t>
            </a:r>
            <a:r>
              <a:rPr lang="zh-CN" altLang="en-US" sz="1200" dirty="0" smtClean="0">
                <a:solidFill>
                  <a:schemeClr val="tx1"/>
                </a:solidFill>
                <a:sym typeface="+mn-ea"/>
              </a:rPr>
              <a:t>个工作日）</a:t>
            </a:r>
          </a:p>
        </p:txBody>
      </p:sp>
      <p:sp>
        <p:nvSpPr>
          <p:cNvPr id="108" name="文本框 107"/>
          <p:cNvSpPr txBox="1"/>
          <p:nvPr/>
        </p:nvSpPr>
        <p:spPr>
          <a:xfrm>
            <a:off x="10763820" y="6839595"/>
            <a:ext cx="4356000" cy="468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sym typeface="+mn-ea"/>
              </a:rPr>
              <a:t>市政设施建设类</a:t>
            </a:r>
            <a:r>
              <a:rPr lang="zh-CN" altLang="en-US" sz="1200" dirty="0" smtClean="0">
                <a:ln>
                  <a:noFill/>
                </a:ln>
                <a:solidFill>
                  <a:schemeClr val="tx1"/>
                </a:solidFill>
                <a:sym typeface="+mn-ea"/>
              </a:rPr>
              <a:t>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09" name="文本框 108"/>
          <p:cNvSpPr txBox="1"/>
          <p:nvPr/>
        </p:nvSpPr>
        <p:spPr>
          <a:xfrm>
            <a:off x="10763820" y="7343651"/>
            <a:ext cx="4356000" cy="504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工程建设涉及城市绿地、树木</a:t>
            </a:r>
            <a:r>
              <a:rPr lang="zh-CN" sz="1200" dirty="0" smtClean="0">
                <a:ln>
                  <a:noFill/>
                </a:ln>
                <a:solidFill>
                  <a:schemeClr val="tx1"/>
                </a:solidFill>
                <a:sym typeface="+mn-ea"/>
              </a:rPr>
              <a:t>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0" name="文本框 109"/>
          <p:cNvSpPr txBox="1"/>
          <p:nvPr/>
        </p:nvSpPr>
        <p:spPr>
          <a:xfrm>
            <a:off x="10763820" y="7919715"/>
            <a:ext cx="4356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因工程建设需要拆除、改动、迁移供水、</a:t>
            </a:r>
            <a:r>
              <a:rPr lang="zh-CN" sz="1200" dirty="0" smtClean="0">
                <a:ln>
                  <a:noFill/>
                </a:ln>
                <a:solidFill>
                  <a:schemeClr val="tx1"/>
                </a:solidFill>
                <a:sym typeface="+mn-ea"/>
              </a:rPr>
              <a:t>排水</a:t>
            </a:r>
            <a:endParaRPr lang="en-US" altLang="zh-CN" sz="1200" dirty="0" smtClean="0">
              <a:ln>
                <a:noFill/>
              </a:ln>
              <a:solidFill>
                <a:schemeClr val="tx1"/>
              </a:solidFill>
              <a:sym typeface="+mn-ea"/>
            </a:endParaRPr>
          </a:p>
          <a:p>
            <a:pPr algn="ctr">
              <a:lnSpc>
                <a:spcPts val="2000"/>
              </a:lnSpc>
              <a:buClrTx/>
              <a:buSzTx/>
              <a:buNone/>
            </a:pPr>
            <a:r>
              <a:rPr lang="zh-CN" sz="1200" dirty="0" smtClean="0">
                <a:ln>
                  <a:noFill/>
                </a:ln>
                <a:solidFill>
                  <a:schemeClr val="tx1"/>
                </a:solidFill>
                <a:sym typeface="+mn-ea"/>
              </a:rPr>
              <a:t>与</a:t>
            </a:r>
            <a:r>
              <a:rPr lang="zh-CN" sz="1200" dirty="0">
                <a:ln>
                  <a:noFill/>
                </a:ln>
                <a:solidFill>
                  <a:schemeClr val="tx1"/>
                </a:solidFill>
                <a:sym typeface="+mn-ea"/>
              </a:rPr>
              <a:t>污水处理设施</a:t>
            </a:r>
            <a:r>
              <a:rPr lang="zh-CN" sz="1200" dirty="0" smtClean="0">
                <a:ln>
                  <a:noFill/>
                </a:ln>
                <a:solidFill>
                  <a:schemeClr val="tx1"/>
                </a:solidFill>
                <a:sym typeface="+mn-ea"/>
              </a:rPr>
              <a:t>审核</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5" name="文本框 114"/>
          <p:cNvSpPr txBox="1"/>
          <p:nvPr/>
        </p:nvSpPr>
        <p:spPr>
          <a:xfrm>
            <a:off x="15660363" y="6268720"/>
            <a:ext cx="4536000" cy="576575"/>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a:ln>
                  <a:noFill/>
                </a:ln>
                <a:solidFill>
                  <a:schemeClr val="tx1"/>
                </a:solidFill>
                <a:sym typeface="+mn-ea"/>
              </a:rPr>
              <a:t>雷电防护装置竣工</a:t>
            </a:r>
            <a:r>
              <a:rPr lang="zh-CN" altLang="en-US" sz="1200" dirty="0" smtClean="0">
                <a:ln>
                  <a:noFill/>
                </a:ln>
                <a:solidFill>
                  <a:schemeClr val="tx1"/>
                </a:solidFill>
                <a:sym typeface="+mn-ea"/>
              </a:rPr>
              <a:t>验收</a:t>
            </a:r>
            <a:r>
              <a:rPr lang="zh-CN" altLang="en-US" sz="1200" dirty="0" smtClean="0">
                <a:solidFill>
                  <a:schemeClr val="tx1"/>
                </a:solidFill>
              </a:rPr>
              <a:t>（特定项目）</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6" name="文本框 115"/>
          <p:cNvSpPr txBox="1"/>
          <p:nvPr/>
        </p:nvSpPr>
        <p:spPr>
          <a:xfrm>
            <a:off x="15660364" y="9359875"/>
            <a:ext cx="4536000" cy="571504"/>
          </a:xfrm>
          <a:prstGeom prst="rect">
            <a:avLst/>
          </a:prstGeom>
          <a:solidFill>
            <a:schemeClr val="bg1">
              <a:alpha val="50000"/>
            </a:schemeClr>
          </a:solidFill>
          <a:ln w="0" cmpd="sng">
            <a:solidFill>
              <a:srgbClr val="000000"/>
            </a:solidFill>
            <a:prstDash val="solid"/>
          </a:ln>
        </p:spPr>
        <p:txBody>
          <a:bodyPr wrap="square" bIns="0" rtlCol="0" anchor="ctr" anchorCtr="0">
            <a:noAutofit/>
          </a:bodyPr>
          <a:lstStyle/>
          <a:p>
            <a:pPr algn="ctr">
              <a:buClrTx/>
              <a:buSzTx/>
              <a:buNone/>
            </a:pPr>
            <a:r>
              <a:rPr lang="zh-CN" altLang="en-US" sz="1200" dirty="0">
                <a:ln>
                  <a:noFill/>
                </a:ln>
                <a:solidFill>
                  <a:schemeClr val="tx1"/>
                </a:solidFill>
              </a:rPr>
              <a:t>市政公用设施</a:t>
            </a:r>
            <a:r>
              <a:rPr lang="zh-CN" altLang="en-US" sz="1200" dirty="0" smtClean="0">
                <a:ln>
                  <a:noFill/>
                </a:ln>
                <a:solidFill>
                  <a:schemeClr val="tx1"/>
                </a:solidFill>
              </a:rPr>
              <a:t>接入</a:t>
            </a:r>
          </a:p>
        </p:txBody>
      </p:sp>
      <p:sp>
        <p:nvSpPr>
          <p:cNvPr id="143" name="文本框 142"/>
          <p:cNvSpPr txBox="1"/>
          <p:nvPr/>
        </p:nvSpPr>
        <p:spPr>
          <a:xfrm>
            <a:off x="1261996" y="11448415"/>
            <a:ext cx="19073946" cy="1540548"/>
          </a:xfrm>
          <a:prstGeom prst="rect">
            <a:avLst/>
          </a:prstGeom>
          <a:noFill/>
          <a:ln w="9525" cmpd="sng">
            <a:solidFill>
              <a:srgbClr val="000000"/>
            </a:solidFill>
            <a:prstDash val="solid"/>
          </a:ln>
        </p:spPr>
        <p:txBody>
          <a:bodyPr wrap="square" bIns="0" rtlCol="0">
            <a:noAutofit/>
          </a:bodyPr>
          <a:lstStyle/>
          <a:p>
            <a:pPr algn="ctr"/>
            <a:r>
              <a:rPr lang="zh-CN" sz="1400" b="1">
                <a:ln>
                  <a:noFill/>
                </a:ln>
                <a:solidFill>
                  <a:schemeClr val="tx1"/>
                </a:solidFill>
              </a:rPr>
              <a:t>第一、二、三阶段可并联或并行办理事项</a:t>
            </a:r>
          </a:p>
        </p:txBody>
      </p:sp>
      <p:sp>
        <p:nvSpPr>
          <p:cNvPr id="146" name="文本框 145"/>
          <p:cNvSpPr txBox="1"/>
          <p:nvPr/>
        </p:nvSpPr>
        <p:spPr>
          <a:xfrm>
            <a:off x="1404872" y="12203145"/>
            <a:ext cx="5688000" cy="36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建设项目环境影响评价</a:t>
            </a:r>
            <a:r>
              <a:rPr lang="zh-CN" sz="1200" dirty="0" smtClean="0">
                <a:ln>
                  <a:noFill/>
                </a:ln>
                <a:solidFill>
                  <a:schemeClr val="tx1"/>
                </a:solidFill>
              </a:rPr>
              <a:t>审批</a:t>
            </a:r>
            <a:r>
              <a:rPr lang="zh-CN" altLang="en-US" sz="1200" dirty="0" smtClean="0">
                <a:solidFill>
                  <a:schemeClr val="tx1"/>
                </a:solidFill>
                <a:sym typeface="+mn-ea"/>
              </a:rPr>
              <a:t>（审批时限：报告书</a:t>
            </a:r>
            <a:r>
              <a:rPr lang="en-US" altLang="zh-CN" sz="1200" dirty="0" smtClean="0">
                <a:solidFill>
                  <a:schemeClr val="tx1"/>
                </a:solidFill>
                <a:sym typeface="+mn-ea"/>
              </a:rPr>
              <a:t>30</a:t>
            </a:r>
            <a:r>
              <a:rPr lang="zh-CN" altLang="en-US" sz="1200" dirty="0" smtClean="0">
                <a:solidFill>
                  <a:schemeClr val="tx1"/>
                </a:solidFill>
                <a:sym typeface="+mn-ea"/>
              </a:rPr>
              <a:t>个工作日，报告表</a:t>
            </a:r>
            <a:r>
              <a:rPr lang="en-US" altLang="zh-CN" sz="1200" dirty="0" smtClean="0">
                <a:solidFill>
                  <a:schemeClr val="tx1"/>
                </a:solidFill>
                <a:sym typeface="+mn-ea"/>
              </a:rPr>
              <a:t>20</a:t>
            </a:r>
            <a:r>
              <a:rPr lang="zh-CN" altLang="en-US" sz="1200" dirty="0" smtClean="0">
                <a:solidFill>
                  <a:schemeClr val="tx1"/>
                </a:solidFill>
                <a:sym typeface="+mn-ea"/>
              </a:rPr>
              <a:t>个工作日）</a:t>
            </a:r>
          </a:p>
        </p:txBody>
      </p:sp>
      <p:sp>
        <p:nvSpPr>
          <p:cNvPr id="150" name="文本框 149"/>
          <p:cNvSpPr txBox="1"/>
          <p:nvPr/>
        </p:nvSpPr>
        <p:spPr>
          <a:xfrm>
            <a:off x="7262788" y="12203146"/>
            <a:ext cx="4284000" cy="36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生产建设项目水土保持方案</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51" name="文本框 150"/>
          <p:cNvSpPr txBox="1"/>
          <p:nvPr/>
        </p:nvSpPr>
        <p:spPr>
          <a:xfrm>
            <a:off x="11691944" y="12203145"/>
            <a:ext cx="3456000" cy="36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取水许可审批（审批时限：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54" name="文本框 153"/>
          <p:cNvSpPr txBox="1"/>
          <p:nvPr/>
        </p:nvSpPr>
        <p:spPr>
          <a:xfrm>
            <a:off x="1392555" y="13011785"/>
            <a:ext cx="19081750" cy="829945"/>
          </a:xfrm>
          <a:prstGeom prst="rect">
            <a:avLst/>
          </a:prstGeom>
          <a:noFill/>
        </p:spPr>
        <p:txBody>
          <a:bodyPr wrap="square" rtlCol="0">
            <a:spAutoFit/>
          </a:bodyPr>
          <a:lstStyle/>
          <a:p>
            <a:r>
              <a:rPr lang="zh-CN" altLang="en-US" sz="1200" dirty="0">
                <a:solidFill>
                  <a:schemeClr val="tx1"/>
                </a:solidFill>
              </a:rPr>
              <a:t>注：</a:t>
            </a:r>
            <a:r>
              <a:rPr lang="en-US" altLang="zh-CN" sz="1200" dirty="0">
                <a:solidFill>
                  <a:schemeClr val="tx1"/>
                </a:solidFill>
              </a:rPr>
              <a:t>1</a:t>
            </a:r>
            <a:r>
              <a:rPr lang="zh-CN" altLang="en-US" sz="1200" dirty="0" smtClean="0">
                <a:solidFill>
                  <a:schemeClr val="tx1"/>
                </a:solidFill>
              </a:rPr>
              <a:t>、该类型不含风景名胜地区内建设活动和涉及</a:t>
            </a:r>
            <a:r>
              <a:rPr lang="en-US" altLang="zh-CN" sz="1200" dirty="0" smtClean="0">
                <a:solidFill>
                  <a:schemeClr val="tx1"/>
                </a:solidFill>
              </a:rPr>
              <a:t>《</a:t>
            </a:r>
            <a:r>
              <a:rPr lang="zh-CN" altLang="en-US" sz="1200" dirty="0" smtClean="0">
                <a:solidFill>
                  <a:schemeClr val="tx1"/>
                </a:solidFill>
              </a:rPr>
              <a:t>建设工程消防监督管理规定</a:t>
            </a:r>
            <a:r>
              <a:rPr lang="en-US" altLang="zh-CN" sz="1200" dirty="0" smtClean="0">
                <a:solidFill>
                  <a:schemeClr val="tx1"/>
                </a:solidFill>
              </a:rPr>
              <a:t>》</a:t>
            </a:r>
            <a:r>
              <a:rPr lang="zh-CN" altLang="en-US" sz="1200" dirty="0" smtClean="0">
                <a:solidFill>
                  <a:schemeClr val="tx1"/>
                </a:solidFill>
              </a:rPr>
              <a:t>（公安部第</a:t>
            </a:r>
            <a:r>
              <a:rPr lang="en-US" altLang="zh-CN" sz="1200" dirty="0" smtClean="0">
                <a:solidFill>
                  <a:schemeClr val="tx1"/>
                </a:solidFill>
              </a:rPr>
              <a:t>119</a:t>
            </a:r>
            <a:r>
              <a:rPr lang="zh-CN" altLang="en-US" sz="1200" dirty="0" smtClean="0">
                <a:solidFill>
                  <a:schemeClr val="tx1"/>
                </a:solidFill>
              </a:rPr>
              <a:t>号令）第十六条规定情形的工程建设项目。 地质灾害</a:t>
            </a:r>
            <a:r>
              <a:rPr lang="zh-CN" altLang="en-US" sz="1200" dirty="0">
                <a:solidFill>
                  <a:schemeClr val="tx1"/>
                </a:solidFill>
              </a:rPr>
              <a:t>危险性评估、地震安全性评价、建设项目安全评价、建设工程消防设施及系统检测、雷电防护装置检测、压覆重要矿产资源评估、环境影响评价、节能评价、水资源论证、水土保持方案、洪水影响评价</a:t>
            </a:r>
            <a:r>
              <a:rPr lang="zh-CN" altLang="en-US" sz="1200" dirty="0" smtClean="0">
                <a:solidFill>
                  <a:schemeClr val="tx1"/>
                </a:solidFill>
              </a:rPr>
              <a:t>、航道</a:t>
            </a:r>
            <a:r>
              <a:rPr lang="zh-CN" altLang="en-US" sz="1200" dirty="0">
                <a:solidFill>
                  <a:schemeClr val="tx1"/>
                </a:solidFill>
              </a:rPr>
              <a:t>通航条件影响评价</a:t>
            </a:r>
            <a:r>
              <a:rPr lang="zh-CN" altLang="en-US" sz="1200" dirty="0" smtClean="0">
                <a:solidFill>
                  <a:schemeClr val="tx1"/>
                </a:solidFill>
              </a:rPr>
              <a:t>、职业病危害预评价等</a:t>
            </a:r>
            <a:r>
              <a:rPr lang="zh-CN" altLang="en-US" sz="1200" dirty="0">
                <a:solidFill>
                  <a:schemeClr val="tx1"/>
                </a:solidFill>
              </a:rPr>
              <a:t>强制性评估和中介事项，建设单位可根据工程项目实际情况，在相应阶段自行办理</a:t>
            </a:r>
            <a:r>
              <a:rPr lang="zh-CN" altLang="en-US" sz="1200" dirty="0" smtClean="0">
                <a:solidFill>
                  <a:schemeClr val="tx1"/>
                </a:solidFill>
              </a:rPr>
              <a:t>。</a:t>
            </a:r>
          </a:p>
          <a:p>
            <a:r>
              <a:rPr lang="en-US" altLang="zh-CN" sz="1200" dirty="0" smtClean="0">
                <a:solidFill>
                  <a:schemeClr val="tx1"/>
                </a:solidFill>
              </a:rPr>
              <a:t>2</a:t>
            </a:r>
            <a:r>
              <a:rPr lang="zh-CN" altLang="en-US" sz="1200" dirty="0" smtClean="0">
                <a:solidFill>
                  <a:schemeClr val="tx1"/>
                </a:solidFill>
              </a:rPr>
              <a:t>、各地可根据工程建设项目类型、投资类别、规模大小，制定不同类型的审批流程图。</a:t>
            </a:r>
            <a:endParaRPr lang="en-US" altLang="zh-CN" sz="1200" dirty="0" smtClean="0">
              <a:solidFill>
                <a:schemeClr val="tx1"/>
              </a:solidFill>
            </a:endParaRPr>
          </a:p>
          <a:p>
            <a:r>
              <a:rPr lang="en-US" altLang="zh-CN" sz="1200" dirty="0" smtClean="0">
                <a:solidFill>
                  <a:schemeClr val="tx1"/>
                </a:solidFill>
              </a:rPr>
              <a:t>3</a:t>
            </a:r>
            <a:r>
              <a:rPr lang="zh-CN" altLang="en-US" sz="1200" dirty="0" smtClean="0">
                <a:solidFill>
                  <a:schemeClr val="tx1"/>
                </a:solidFill>
              </a:rPr>
              <a:t>、审批时限自受理之日起计算。行政审批、备案和依法由政府组织、委托或购买服务的技术审查、中介服务均计入相应审批事项的审批时限；市政公用服务报装办理时间计入审批总时限。</a:t>
            </a:r>
            <a:endParaRPr lang="zh-CN" altLang="en-US" sz="1200" strike="sngStrike" dirty="0" smtClean="0">
              <a:ln>
                <a:noFill/>
              </a:ln>
              <a:solidFill>
                <a:schemeClr val="tx1"/>
              </a:solidFill>
            </a:endParaRPr>
          </a:p>
        </p:txBody>
      </p:sp>
      <p:sp>
        <p:nvSpPr>
          <p:cNvPr id="4" name="文本框 3"/>
          <p:cNvSpPr txBox="1"/>
          <p:nvPr/>
        </p:nvSpPr>
        <p:spPr>
          <a:xfrm>
            <a:off x="1404872" y="11774518"/>
            <a:ext cx="4643470" cy="36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ln>
                  <a:noFill/>
                </a:ln>
                <a:solidFill>
                  <a:schemeClr val="tx1"/>
                </a:solidFill>
                <a:sym typeface="+mn-ea"/>
              </a:rPr>
              <a:t>航道</a:t>
            </a:r>
            <a:r>
              <a:rPr lang="zh-CN" sz="1200" dirty="0" smtClean="0">
                <a:ln>
                  <a:noFill/>
                </a:ln>
                <a:solidFill>
                  <a:schemeClr val="tx1"/>
                </a:solidFill>
                <a:sym typeface="+mn-ea"/>
              </a:rPr>
              <a:t>通航</a:t>
            </a:r>
            <a:r>
              <a:rPr lang="zh-CN" sz="1200" dirty="0">
                <a:ln>
                  <a:noFill/>
                </a:ln>
                <a:solidFill>
                  <a:schemeClr val="tx1"/>
                </a:solidFill>
                <a:sym typeface="+mn-ea"/>
              </a:rPr>
              <a:t>条件影响评价</a:t>
            </a:r>
            <a:r>
              <a:rPr lang="zh-CN" sz="1200" dirty="0" smtClean="0">
                <a:ln>
                  <a:noFill/>
                </a:ln>
                <a:solidFill>
                  <a:schemeClr val="tx1"/>
                </a:solidFill>
                <a:sym typeface="+mn-ea"/>
              </a:rPr>
              <a:t>审核</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5" name="文本框 4"/>
          <p:cNvSpPr txBox="1"/>
          <p:nvPr/>
        </p:nvSpPr>
        <p:spPr>
          <a:xfrm>
            <a:off x="15660364" y="6911603"/>
            <a:ext cx="4536000" cy="71438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城镇排水与污水处理设施竣工验收</a:t>
            </a:r>
            <a:r>
              <a:rPr lang="zh-CN" altLang="en-US" sz="1200" dirty="0" smtClean="0">
                <a:ln>
                  <a:noFill/>
                </a:ln>
                <a:solidFill>
                  <a:schemeClr val="tx1"/>
                </a:solidFill>
              </a:rPr>
              <a:t>备案</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6" name="文本框 5"/>
          <p:cNvSpPr txBox="1"/>
          <p:nvPr/>
        </p:nvSpPr>
        <p:spPr>
          <a:xfrm>
            <a:off x="15660364" y="7709391"/>
            <a:ext cx="4536000" cy="71438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燃气设施建设工程竣工验收</a:t>
            </a:r>
            <a:r>
              <a:rPr lang="zh-CN" altLang="en-US" sz="1200" dirty="0" smtClean="0">
                <a:ln>
                  <a:noFill/>
                </a:ln>
                <a:solidFill>
                  <a:schemeClr val="tx1"/>
                </a:solidFill>
              </a:rPr>
              <a:t>备案</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38" name="文本框 37"/>
          <p:cNvSpPr txBox="1"/>
          <p:nvPr/>
        </p:nvSpPr>
        <p:spPr>
          <a:xfrm>
            <a:off x="5313358" y="2054225"/>
            <a:ext cx="2663810" cy="2004988"/>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12" name="文本框 11"/>
          <p:cNvSpPr txBox="1"/>
          <p:nvPr/>
        </p:nvSpPr>
        <p:spPr>
          <a:xfrm>
            <a:off x="5476838" y="3130519"/>
            <a:ext cx="2357454" cy="785818"/>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rPr>
              <a:t>建设用地</a:t>
            </a:r>
            <a:r>
              <a:rPr lang="zh-CN" altLang="en-US" sz="1200" dirty="0" smtClean="0">
                <a:ln>
                  <a:noFill/>
                </a:ln>
                <a:solidFill>
                  <a:schemeClr val="tx1"/>
                </a:solidFill>
              </a:rPr>
              <a:t>规划许可证核发</a:t>
            </a:r>
            <a:endParaRPr lang="en-US" altLang="zh-CN" sz="1200" dirty="0" smtClean="0">
              <a:ln>
                <a:noFill/>
              </a:ln>
              <a:solidFill>
                <a:schemeClr val="tx1"/>
              </a:solidFill>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1</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19" name="文本框 18"/>
          <p:cNvSpPr txBox="1"/>
          <p:nvPr/>
        </p:nvSpPr>
        <p:spPr>
          <a:xfrm>
            <a:off x="5476838" y="2201826"/>
            <a:ext cx="2357454" cy="785818"/>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smtClean="0">
                <a:solidFill>
                  <a:schemeClr val="tx1"/>
                </a:solidFill>
                <a:sym typeface="+mn-ea"/>
              </a:rPr>
              <a:t>企业投资项目核准或备案</a:t>
            </a:r>
            <a:endParaRPr lang="en-US" altLang="zh-CN" sz="1200" dirty="0" smtClean="0">
              <a:solidFill>
                <a:schemeClr val="tx1"/>
              </a:solidFill>
              <a:sym typeface="+mn-ea"/>
            </a:endParaRPr>
          </a:p>
          <a:p>
            <a:pPr algn="ctr"/>
            <a:r>
              <a:rPr lang="zh-CN" altLang="en-US" sz="1200" dirty="0" smtClean="0">
                <a:solidFill>
                  <a:schemeClr val="tx1"/>
                </a:solidFill>
                <a:sym typeface="+mn-ea"/>
              </a:rPr>
              <a:t>（审批时限：核准</a:t>
            </a:r>
            <a:r>
              <a:rPr lang="en-US" altLang="zh-CN" sz="1200" dirty="0" smtClean="0">
                <a:solidFill>
                  <a:schemeClr val="tx1"/>
                </a:solidFill>
                <a:sym typeface="+mn-ea"/>
              </a:rPr>
              <a:t>5</a:t>
            </a:r>
            <a:r>
              <a:rPr lang="zh-CN" altLang="en-US" sz="1200" dirty="0" smtClean="0">
                <a:solidFill>
                  <a:schemeClr val="tx1"/>
                </a:solidFill>
                <a:sym typeface="+mn-ea"/>
              </a:rPr>
              <a:t>个工作日，备案</a:t>
            </a:r>
            <a:r>
              <a:rPr lang="en-US" altLang="zh-CN" sz="1200" dirty="0" smtClean="0">
                <a:solidFill>
                  <a:schemeClr val="tx1"/>
                </a:solidFill>
                <a:sym typeface="+mn-ea"/>
              </a:rPr>
              <a:t>1</a:t>
            </a:r>
            <a:r>
              <a:rPr lang="zh-CN" altLang="en-US" sz="1200" dirty="0" smtClean="0">
                <a:solidFill>
                  <a:schemeClr val="tx1"/>
                </a:solidFill>
                <a:sym typeface="+mn-ea"/>
              </a:rPr>
              <a:t>个工作日）</a:t>
            </a:r>
          </a:p>
        </p:txBody>
      </p:sp>
      <p:sp>
        <p:nvSpPr>
          <p:cNvPr id="130" name="文本框 129"/>
          <p:cNvSpPr txBox="1"/>
          <p:nvPr/>
        </p:nvSpPr>
        <p:spPr>
          <a:xfrm>
            <a:off x="6191218" y="11774517"/>
            <a:ext cx="4714908" cy="36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洪水影响评价</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132" name="文本框 131"/>
          <p:cNvSpPr txBox="1"/>
          <p:nvPr/>
        </p:nvSpPr>
        <p:spPr>
          <a:xfrm>
            <a:off x="11120440" y="11774517"/>
            <a:ext cx="4032000" cy="36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建设工程文物保护和考古</a:t>
            </a:r>
            <a:r>
              <a:rPr lang="zh-CN" altLang="en-US" sz="1200" dirty="0" smtClean="0">
                <a:ln>
                  <a:noFill/>
                </a:ln>
                <a:solidFill>
                  <a:schemeClr val="tx1"/>
                </a:solidFill>
              </a:rPr>
              <a:t>许可</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33" name="文本框 132"/>
          <p:cNvSpPr txBox="1"/>
          <p:nvPr/>
        </p:nvSpPr>
        <p:spPr>
          <a:xfrm>
            <a:off x="15335282" y="11774517"/>
            <a:ext cx="4752000" cy="756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占用农业</a:t>
            </a:r>
            <a:r>
              <a:rPr lang="zh-CN" sz="1200" dirty="0" smtClean="0">
                <a:ln>
                  <a:noFill/>
                </a:ln>
                <a:solidFill>
                  <a:schemeClr val="tx1"/>
                </a:solidFill>
              </a:rPr>
              <a:t>灌溉</a:t>
            </a:r>
            <a:r>
              <a:rPr lang="zh-CN" altLang="en-US" sz="1200" dirty="0" smtClean="0">
                <a:ln>
                  <a:noFill/>
                </a:ln>
                <a:solidFill>
                  <a:schemeClr val="tx1"/>
                </a:solidFill>
              </a:rPr>
              <a:t>水源</a:t>
            </a:r>
            <a:r>
              <a:rPr lang="zh-CN" sz="1200" dirty="0" smtClean="0">
                <a:ln>
                  <a:noFill/>
                </a:ln>
                <a:solidFill>
                  <a:schemeClr val="tx1"/>
                </a:solidFill>
              </a:rPr>
              <a:t>、</a:t>
            </a:r>
            <a:r>
              <a:rPr lang="zh-CN" sz="1200" dirty="0">
                <a:ln>
                  <a:noFill/>
                </a:ln>
                <a:solidFill>
                  <a:schemeClr val="tx1"/>
                </a:solidFill>
              </a:rPr>
              <a:t>灌排工程设施</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134" name="文本框 133"/>
          <p:cNvSpPr txBox="1"/>
          <p:nvPr/>
        </p:nvSpPr>
        <p:spPr>
          <a:xfrm>
            <a:off x="1474788" y="8783811"/>
            <a:ext cx="4176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涉及国家安全事项的建设项目</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29" name="文本框 28"/>
          <p:cNvSpPr txBox="1"/>
          <p:nvPr/>
        </p:nvSpPr>
        <p:spPr>
          <a:xfrm>
            <a:off x="1261996" y="7271643"/>
            <a:ext cx="9108000" cy="4032000"/>
          </a:xfrm>
          <a:prstGeom prst="rect">
            <a:avLst/>
          </a:prstGeom>
          <a:noFill/>
          <a:ln w="9525" cmpd="sng">
            <a:solidFill>
              <a:srgbClr val="000000"/>
            </a:solidFill>
            <a:prstDash val="solid"/>
          </a:ln>
        </p:spPr>
        <p:txBody>
          <a:bodyPr wrap="square" bIns="0" rtlCol="0">
            <a:noAutofit/>
          </a:bodyPr>
          <a:lstStyle/>
          <a:p>
            <a:pPr algn="ctr"/>
            <a:r>
              <a:rPr lang="zh-CN" sz="1400" b="1" dirty="0">
                <a:ln>
                  <a:noFill/>
                </a:ln>
                <a:solidFill>
                  <a:schemeClr val="tx1"/>
                </a:solidFill>
              </a:rPr>
              <a:t>第一、二阶段可并联或并行办理事项</a:t>
            </a:r>
          </a:p>
        </p:txBody>
      </p:sp>
      <p:sp>
        <p:nvSpPr>
          <p:cNvPr id="32" name="文本框 31"/>
          <p:cNvSpPr txBox="1"/>
          <p:nvPr/>
        </p:nvSpPr>
        <p:spPr>
          <a:xfrm>
            <a:off x="10547796" y="10223971"/>
            <a:ext cx="9792000" cy="1080000"/>
          </a:xfrm>
          <a:prstGeom prst="rect">
            <a:avLst/>
          </a:prstGeom>
          <a:noFill/>
          <a:ln w="9525" cmpd="sng">
            <a:solidFill>
              <a:srgbClr val="000000"/>
            </a:solidFill>
            <a:prstDash val="solid"/>
          </a:ln>
        </p:spPr>
        <p:txBody>
          <a:bodyPr wrap="square" bIns="0" rtlCol="0">
            <a:noAutofit/>
          </a:bodyPr>
          <a:lstStyle/>
          <a:p>
            <a:pPr algn="ctr"/>
            <a:r>
              <a:rPr lang="zh-CN" sz="1400" b="1" dirty="0">
                <a:ln>
                  <a:noFill/>
                </a:ln>
                <a:solidFill>
                  <a:schemeClr val="tx1"/>
                </a:solidFill>
              </a:rPr>
              <a:t>第二、三阶段可并联或并行办理事项</a:t>
            </a:r>
          </a:p>
        </p:txBody>
      </p:sp>
      <p:sp>
        <p:nvSpPr>
          <p:cNvPr id="81" name="文本框 133"/>
          <p:cNvSpPr txBox="1"/>
          <p:nvPr/>
        </p:nvSpPr>
        <p:spPr>
          <a:xfrm>
            <a:off x="15660364" y="8495779"/>
            <a:ext cx="4536000" cy="785818"/>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涉及国家安全事项的建设项目</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sp>
        <p:nvSpPr>
          <p:cNvPr id="82" name="文本框 85"/>
          <p:cNvSpPr txBox="1"/>
          <p:nvPr/>
        </p:nvSpPr>
        <p:spPr>
          <a:xfrm>
            <a:off x="1404872" y="12631773"/>
            <a:ext cx="8856000" cy="285752"/>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跨越、穿越公路修建桥梁、渡槽或者架设、埋设管线（道）、电缆等设施审批（审批时限：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84" name="文本框 67"/>
          <p:cNvSpPr txBox="1"/>
          <p:nvPr/>
        </p:nvSpPr>
        <p:spPr>
          <a:xfrm>
            <a:off x="1474788" y="10512003"/>
            <a:ext cx="8712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rPr>
              <a:t>应建防空地下室的民用建筑项目报建审批（含人防工程初步设计审查或防空地下室易地建设审批）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77" name="文本框 255"/>
          <p:cNvSpPr txBox="1"/>
          <p:nvPr/>
        </p:nvSpPr>
        <p:spPr>
          <a:xfrm>
            <a:off x="1474788" y="9647987"/>
            <a:ext cx="8712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危险化学品建设项目安全条件审查（审批时限：</a:t>
            </a:r>
            <a:r>
              <a:rPr lang="en-US" altLang="zh-CN" sz="1200" dirty="0" smtClean="0">
                <a:solidFill>
                  <a:schemeClr val="tx1"/>
                </a:solidFill>
                <a:sym typeface="+mn-ea"/>
              </a:rPr>
              <a:t>19</a:t>
            </a:r>
            <a:r>
              <a:rPr lang="zh-CN" altLang="en-US" sz="1200" dirty="0" smtClean="0">
                <a:solidFill>
                  <a:schemeClr val="tx1"/>
                </a:solidFill>
                <a:sym typeface="+mn-ea"/>
              </a:rPr>
              <a:t>个工作日，在建设工程规划类许可证核发前办理完成即可）</a:t>
            </a:r>
          </a:p>
        </p:txBody>
      </p:sp>
      <p:sp>
        <p:nvSpPr>
          <p:cNvPr id="80" name="文本框 100"/>
          <p:cNvSpPr txBox="1"/>
          <p:nvPr/>
        </p:nvSpPr>
        <p:spPr>
          <a:xfrm>
            <a:off x="1475740" y="6407785"/>
            <a:ext cx="8710930" cy="575945"/>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sym typeface="+mn-ea"/>
              </a:rPr>
              <a:t>新建</a:t>
            </a:r>
            <a:r>
              <a:rPr lang="zh-CN" altLang="en-US" sz="1200" dirty="0" smtClean="0">
                <a:solidFill>
                  <a:schemeClr val="tx1"/>
                </a:solidFill>
                <a:sym typeface="+mn-ea"/>
              </a:rPr>
              <a:t>、扩建、改建建设</a:t>
            </a:r>
            <a:r>
              <a:rPr lang="zh-CN" sz="1200" dirty="0" smtClean="0">
                <a:ln>
                  <a:noFill/>
                </a:ln>
                <a:solidFill>
                  <a:schemeClr val="tx1"/>
                </a:solidFill>
                <a:sym typeface="+mn-ea"/>
              </a:rPr>
              <a:t>工程避免</a:t>
            </a:r>
            <a:r>
              <a:rPr lang="zh-CN" altLang="en-US" sz="1200" dirty="0" smtClean="0">
                <a:ln>
                  <a:noFill/>
                </a:ln>
                <a:solidFill>
                  <a:schemeClr val="tx1"/>
                </a:solidFill>
                <a:sym typeface="+mn-ea"/>
              </a:rPr>
              <a:t>危害</a:t>
            </a:r>
            <a:r>
              <a:rPr lang="zh-CN" sz="1200" dirty="0" smtClean="0">
                <a:ln>
                  <a:noFill/>
                </a:ln>
                <a:solidFill>
                  <a:schemeClr val="tx1"/>
                </a:solidFill>
                <a:sym typeface="+mn-ea"/>
              </a:rPr>
              <a:t>气象探测环境审批</a:t>
            </a:r>
            <a:r>
              <a:rPr lang="zh-CN" altLang="en-US" sz="1200" dirty="0" smtClean="0">
                <a:solidFill>
                  <a:schemeClr val="tx1"/>
                </a:solidFill>
                <a:sym typeface="+mn-ea"/>
              </a:rPr>
              <a:t>（审批时限：</a:t>
            </a:r>
            <a:r>
              <a:rPr lang="en-US" altLang="zh-CN" sz="1200" dirty="0" smtClean="0">
                <a:solidFill>
                  <a:schemeClr val="tx1"/>
                </a:solidFill>
                <a:sym typeface="+mn-ea"/>
              </a:rPr>
              <a:t>11</a:t>
            </a:r>
            <a:r>
              <a:rPr lang="zh-CN" altLang="en-US" sz="1200" dirty="0" smtClean="0">
                <a:solidFill>
                  <a:schemeClr val="tx1"/>
                </a:solidFill>
                <a:sym typeface="+mn-ea"/>
              </a:rPr>
              <a:t>个工作日）</a:t>
            </a:r>
          </a:p>
        </p:txBody>
      </p:sp>
      <p:sp>
        <p:nvSpPr>
          <p:cNvPr id="83" name="文本框 133"/>
          <p:cNvSpPr txBox="1"/>
          <p:nvPr/>
        </p:nvSpPr>
        <p:spPr>
          <a:xfrm>
            <a:off x="5867276" y="8783811"/>
            <a:ext cx="432048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筹备设立（含扩建、异地重建）宗教活动场所以及宗教活动场所内改建或者新建建筑物审批（审批时限：</a:t>
            </a:r>
            <a:r>
              <a:rPr lang="en-US" altLang="zh-CN" sz="1200" dirty="0" smtClean="0">
                <a:solidFill>
                  <a:schemeClr val="tx1"/>
                </a:solidFill>
                <a:sym typeface="+mn-ea"/>
              </a:rPr>
              <a:t> 13</a:t>
            </a:r>
            <a:r>
              <a:rPr lang="zh-CN" altLang="en-US" sz="1200" dirty="0" smtClean="0">
                <a:solidFill>
                  <a:schemeClr val="tx1"/>
                </a:solidFill>
                <a:sym typeface="+mn-ea"/>
              </a:rPr>
              <a:t>个工作日）</a:t>
            </a:r>
          </a:p>
        </p:txBody>
      </p:sp>
      <p:sp>
        <p:nvSpPr>
          <p:cNvPr id="85" name="文本框 136"/>
          <p:cNvSpPr txBox="1"/>
          <p:nvPr/>
        </p:nvSpPr>
        <p:spPr>
          <a:xfrm>
            <a:off x="1474788" y="7919715"/>
            <a:ext cx="4176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超限高层建筑工程抗震设防审批（审批时限：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86" name="文本框 150"/>
          <p:cNvSpPr txBox="1"/>
          <p:nvPr/>
        </p:nvSpPr>
        <p:spPr>
          <a:xfrm>
            <a:off x="10477498" y="12631773"/>
            <a:ext cx="3636000" cy="285752"/>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节能审查（审批时限：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87" name="文本框 152"/>
          <p:cNvSpPr txBox="1"/>
          <p:nvPr/>
        </p:nvSpPr>
        <p:spPr>
          <a:xfrm>
            <a:off x="14263712" y="12631773"/>
            <a:ext cx="5857917" cy="285752"/>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医疗机构放射诊疗建设项目职业病危害预评价报告审核（审批时限：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70" name="文本框 97"/>
          <p:cNvSpPr txBox="1"/>
          <p:nvPr/>
        </p:nvSpPr>
        <p:spPr>
          <a:xfrm>
            <a:off x="5867756" y="7919715"/>
            <a:ext cx="4320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rPr>
              <a:t>城市地下空间开发利用中人民防空事项审批</a:t>
            </a:r>
            <a:endParaRPr lang="en-US" altLang="zh-CN" sz="1200" dirty="0" smtClean="0">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78" name="文本框 111"/>
          <p:cNvSpPr txBox="1"/>
          <p:nvPr/>
        </p:nvSpPr>
        <p:spPr>
          <a:xfrm>
            <a:off x="10728220" y="8711803"/>
            <a:ext cx="4392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建设工程施工招标文件（最高投标限价）、文件澄清或</a:t>
            </a:r>
            <a:endParaRPr lang="en-US" altLang="zh-CN" sz="1200" dirty="0" smtClean="0">
              <a:solidFill>
                <a:schemeClr val="tx1"/>
              </a:solidFill>
              <a:sym typeface="+mn-ea"/>
            </a:endParaRPr>
          </a:p>
          <a:p>
            <a:pPr algn="ctr">
              <a:lnSpc>
                <a:spcPts val="2000"/>
              </a:lnSpc>
            </a:pPr>
            <a:r>
              <a:rPr lang="zh-CN" altLang="en-US" sz="1200" dirty="0" smtClean="0">
                <a:solidFill>
                  <a:schemeClr val="tx1"/>
                </a:solidFill>
                <a:sym typeface="+mn-ea"/>
              </a:rPr>
              <a:t>修改备案（审批时限：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79" name="文本框 111"/>
          <p:cNvSpPr txBox="1"/>
          <p:nvPr/>
        </p:nvSpPr>
        <p:spPr>
          <a:xfrm>
            <a:off x="10728220" y="9431939"/>
            <a:ext cx="4392000" cy="54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建设工程招标投标情况书面</a:t>
            </a:r>
            <a:r>
              <a:rPr lang="zh-CN" sz="1200" dirty="0" smtClean="0">
                <a:ln>
                  <a:noFill/>
                </a:ln>
                <a:solidFill>
                  <a:schemeClr val="tx1"/>
                </a:solidFill>
                <a:sym typeface="+mn-ea"/>
              </a:rPr>
              <a:t>报告</a:t>
            </a: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0" y="84944"/>
            <a:ext cx="21383625" cy="829945"/>
          </a:xfrm>
          <a:prstGeom prst="rect">
            <a:avLst/>
          </a:prstGeom>
          <a:noFill/>
        </p:spPr>
        <p:txBody>
          <a:bodyPr wrap="square" rtlCol="0">
            <a:spAutoFit/>
          </a:bodyPr>
          <a:lstStyle/>
          <a:p>
            <a:r>
              <a:rPr lang="zh-CN" altLang="en-US" sz="2400" dirty="0" smtClean="0">
                <a:solidFill>
                  <a:schemeClr val="tx1"/>
                </a:solidFill>
                <a:latin typeface="黑体" panose="02010609060101010101" pitchFamily="49" charset="-122"/>
                <a:ea typeface="黑体" panose="02010609060101010101" pitchFamily="49" charset="-122"/>
                <a:sym typeface="+mn-ea"/>
              </a:rPr>
              <a:t>附件</a:t>
            </a:r>
            <a:r>
              <a:rPr lang="en-US" altLang="zh-CN" sz="2400" dirty="0" smtClean="0">
                <a:solidFill>
                  <a:schemeClr val="tx1"/>
                </a:solidFill>
                <a:latin typeface="黑体" panose="02010609060101010101" pitchFamily="49" charset="-122"/>
                <a:ea typeface="黑体" panose="02010609060101010101" pitchFamily="49" charset="-122"/>
                <a:sym typeface="+mn-ea"/>
              </a:rPr>
              <a:t>6</a:t>
            </a:r>
            <a:r>
              <a:rPr lang="zh-CN" altLang="en-US" sz="2400" dirty="0" smtClean="0">
                <a:solidFill>
                  <a:schemeClr val="tx1"/>
                </a:solidFill>
                <a:latin typeface="黑体" panose="02010609060101010101" pitchFamily="49" charset="-122"/>
                <a:ea typeface="黑体" panose="02010609060101010101" pitchFamily="49" charset="-122"/>
                <a:sym typeface="+mn-ea"/>
              </a:rPr>
              <a:t>：                                              湖南省工程建设项目审批流程指导图</a:t>
            </a:r>
            <a:endParaRPr lang="en-US" altLang="zh-CN" sz="2400" dirty="0" smtClean="0">
              <a:solidFill>
                <a:schemeClr val="tx1"/>
              </a:solidFill>
              <a:latin typeface="黑体" panose="02010609060101010101" pitchFamily="49" charset="-122"/>
              <a:ea typeface="黑体" panose="02010609060101010101" pitchFamily="49" charset="-122"/>
              <a:sym typeface="+mn-ea"/>
            </a:endParaRPr>
          </a:p>
          <a:p>
            <a:pPr algn="ctr"/>
            <a:r>
              <a:rPr lang="zh-CN" altLang="en-US" sz="2400" dirty="0" smtClean="0">
                <a:solidFill>
                  <a:schemeClr val="tx1"/>
                </a:solidFill>
                <a:latin typeface="黑体" panose="02010609060101010101" pitchFamily="49" charset="-122"/>
                <a:ea typeface="黑体" panose="02010609060101010101" pitchFamily="49" charset="-122"/>
              </a:rPr>
              <a:t>（工业投资和中小型社会投资建设的房屋建筑项目）  总审批时限：</a:t>
            </a:r>
            <a:r>
              <a:rPr lang="en-US" altLang="zh-CN" sz="2400" dirty="0" smtClean="0">
                <a:solidFill>
                  <a:schemeClr val="tx1"/>
                </a:solidFill>
                <a:latin typeface="黑体" panose="02010609060101010101" pitchFamily="49" charset="-122"/>
                <a:ea typeface="黑体" panose="02010609060101010101" pitchFamily="49" charset="-122"/>
              </a:rPr>
              <a:t>50</a:t>
            </a:r>
            <a:r>
              <a:rPr lang="zh-CN" altLang="en-US" sz="2400" dirty="0" smtClean="0">
                <a:solidFill>
                  <a:schemeClr val="tx1"/>
                </a:solidFill>
                <a:latin typeface="黑体" panose="02010609060101010101" pitchFamily="49" charset="-122"/>
                <a:ea typeface="黑体" panose="02010609060101010101" pitchFamily="49" charset="-122"/>
              </a:rPr>
              <a:t>个工作日</a:t>
            </a:r>
          </a:p>
        </p:txBody>
      </p:sp>
      <p:sp>
        <p:nvSpPr>
          <p:cNvPr id="3" name="五边形 2"/>
          <p:cNvSpPr/>
          <p:nvPr/>
        </p:nvSpPr>
        <p:spPr>
          <a:xfrm>
            <a:off x="1014730" y="998220"/>
            <a:ext cx="3630295" cy="6032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7" name="任意多边形 6"/>
          <p:cNvSpPr/>
          <p:nvPr/>
        </p:nvSpPr>
        <p:spPr>
          <a:xfrm>
            <a:off x="12615545" y="998220"/>
            <a:ext cx="3946525" cy="6032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第三</a:t>
            </a:r>
            <a:r>
              <a:rPr lang="zh-CN" altLang="en-US" sz="1765" b="1" dirty="0">
                <a:solidFill>
                  <a:schemeClr val="tx1"/>
                </a:solidFill>
              </a:rPr>
              <a:t>阶段（施工许可阶段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23</a:t>
            </a:r>
            <a:r>
              <a:rPr lang="zh-CN" altLang="en-US" sz="1765" b="1" dirty="0" smtClean="0">
                <a:solidFill>
                  <a:schemeClr val="tx1"/>
                </a:solidFill>
              </a:rPr>
              <a:t>个工作日</a:t>
            </a:r>
          </a:p>
        </p:txBody>
      </p:sp>
      <p:sp>
        <p:nvSpPr>
          <p:cNvPr id="8" name="任意多边形 7"/>
          <p:cNvSpPr/>
          <p:nvPr/>
        </p:nvSpPr>
        <p:spPr>
          <a:xfrm>
            <a:off x="16552755" y="998200"/>
            <a:ext cx="3833200" cy="60340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第四阶段（竣工验收阶段）</a:t>
            </a:r>
          </a:p>
        </p:txBody>
      </p:sp>
      <p:cxnSp>
        <p:nvCxnSpPr>
          <p:cNvPr id="9" name="直接连接符 8"/>
          <p:cNvCxnSpPr/>
          <p:nvPr>
            <p:custDataLst>
              <p:tags r:id="rId1"/>
            </p:custDataLst>
          </p:nvPr>
        </p:nvCxnSpPr>
        <p:spPr>
          <a:xfrm>
            <a:off x="1090775" y="5630849"/>
            <a:ext cx="19499200"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 name="组合 21"/>
          <p:cNvGrpSpPr/>
          <p:nvPr>
            <p:custDataLst>
              <p:tags r:id="rId2"/>
            </p:custDataLst>
          </p:nvPr>
        </p:nvGrpSpPr>
        <p:grpSpPr>
          <a:xfrm>
            <a:off x="1316990" y="2131695"/>
            <a:ext cx="2693670" cy="842010"/>
            <a:chOff x="2826" y="3657"/>
            <a:chExt cx="4242" cy="1326"/>
          </a:xfrm>
        </p:grpSpPr>
        <p:sp>
          <p:nvSpPr>
            <p:cNvPr id="15" name="文本框 14"/>
            <p:cNvSpPr txBox="1"/>
            <p:nvPr/>
          </p:nvSpPr>
          <p:spPr>
            <a:xfrm>
              <a:off x="2826" y="3657"/>
              <a:ext cx="4242" cy="1327"/>
            </a:xfrm>
            <a:prstGeom prst="rect">
              <a:avLst/>
            </a:prstGeom>
            <a:noFill/>
            <a:ln w="9525" cmpd="sng">
              <a:solidFill>
                <a:srgbClr val="000000"/>
              </a:solidFill>
              <a:prstDash val="solid"/>
            </a:ln>
          </p:spPr>
          <p:txBody>
            <a:bodyPr wrap="square" bIns="0" rtlCol="0">
              <a:noAutofit/>
            </a:bodyPr>
            <a:lstStyle/>
            <a:p>
              <a:endParaRPr lang="zh-CN" altLang="en-US" sz="1765">
                <a:ln>
                  <a:noFill/>
                </a:ln>
                <a:solidFill>
                  <a:schemeClr val="tx1"/>
                </a:solidFill>
              </a:endParaRPr>
            </a:p>
          </p:txBody>
        </p:sp>
        <p:sp>
          <p:nvSpPr>
            <p:cNvPr id="11" name="文本框 10"/>
            <p:cNvSpPr txBox="1"/>
            <p:nvPr/>
          </p:nvSpPr>
          <p:spPr>
            <a:xfrm>
              <a:off x="2945" y="3813"/>
              <a:ext cx="4004" cy="1016"/>
            </a:xfrm>
            <a:prstGeom prst="rect">
              <a:avLst/>
            </a:prstGeom>
            <a:noFill/>
            <a:ln w="0" cmpd="sng">
              <a:solidFill>
                <a:srgbClr val="000000"/>
              </a:solidFill>
              <a:prstDash val="solid"/>
            </a:ln>
          </p:spPr>
          <p:txBody>
            <a:bodyPr wrap="square" rtlCol="0">
              <a:spAutoFit/>
            </a:bodyPr>
            <a:lstStyle/>
            <a:p>
              <a:r>
                <a:rPr lang="zh-CN" altLang="en-US" sz="1200" dirty="0">
                  <a:ln>
                    <a:noFill/>
                  </a:ln>
                  <a:solidFill>
                    <a:schemeClr val="tx1"/>
                  </a:solidFill>
                </a:rPr>
                <a:t>相关部门通过多规合一业务协同</a:t>
              </a:r>
              <a:r>
                <a:rPr lang="zh-CN" altLang="en-US" sz="1200" dirty="0" smtClean="0">
                  <a:solidFill>
                    <a:schemeClr val="tx1"/>
                  </a:solidFill>
                </a:rPr>
                <a:t>提出规划条件和建设</a:t>
              </a:r>
              <a:r>
                <a:rPr lang="zh-CN" altLang="en-US" sz="1200" dirty="0">
                  <a:ln>
                    <a:noFill/>
                  </a:ln>
                  <a:solidFill>
                    <a:schemeClr val="tx1"/>
                  </a:solidFill>
                </a:rPr>
                <a:t>条件，以及需要开展的评估评价事项要求</a:t>
              </a:r>
            </a:p>
          </p:txBody>
        </p:sp>
      </p:grpSp>
      <p:grpSp>
        <p:nvGrpSpPr>
          <p:cNvPr id="13" name="组合 20"/>
          <p:cNvGrpSpPr/>
          <p:nvPr>
            <p:custDataLst>
              <p:tags r:id="rId3"/>
            </p:custDataLst>
          </p:nvPr>
        </p:nvGrpSpPr>
        <p:grpSpPr>
          <a:xfrm>
            <a:off x="1014730" y="998200"/>
            <a:ext cx="19371225" cy="603400"/>
            <a:chOff x="1598" y="1572"/>
            <a:chExt cx="30506" cy="950"/>
          </a:xfrm>
        </p:grpSpPr>
        <p:sp>
          <p:nvSpPr>
            <p:cNvPr id="16" name="五边形 15"/>
            <p:cNvSpPr/>
            <p:nvPr/>
          </p:nvSpPr>
          <p:spPr>
            <a:xfrm>
              <a:off x="1598" y="1572"/>
              <a:ext cx="5717" cy="9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17" name="任意多边形 16"/>
            <p:cNvSpPr/>
            <p:nvPr/>
          </p:nvSpPr>
          <p:spPr>
            <a:xfrm>
              <a:off x="7311" y="1572"/>
              <a:ext cx="6215"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第一</a:t>
              </a:r>
              <a:r>
                <a:rPr lang="zh-CN" altLang="en-US" sz="1765" b="1" dirty="0">
                  <a:solidFill>
                    <a:schemeClr val="tx1"/>
                  </a:solidFill>
                </a:rPr>
                <a:t>阶段（立项用地规划许可阶段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6</a:t>
              </a:r>
              <a:r>
                <a:rPr lang="zh-CN" altLang="en-US" sz="1765" b="1" dirty="0" smtClean="0">
                  <a:solidFill>
                    <a:schemeClr val="tx1"/>
                  </a:solidFill>
                </a:rPr>
                <a:t>个工作日</a:t>
              </a:r>
            </a:p>
          </p:txBody>
        </p:sp>
        <p:sp>
          <p:nvSpPr>
            <p:cNvPr id="18" name="任意多边形 17"/>
            <p:cNvSpPr/>
            <p:nvPr/>
          </p:nvSpPr>
          <p:spPr>
            <a:xfrm>
              <a:off x="13549" y="1572"/>
              <a:ext cx="6303"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第二</a:t>
              </a:r>
              <a:r>
                <a:rPr lang="zh-CN" altLang="en-US" sz="1765" b="1" dirty="0">
                  <a:solidFill>
                    <a:schemeClr val="tx1"/>
                  </a:solidFill>
                </a:rPr>
                <a:t>阶段（工程建设许可阶段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11</a:t>
              </a:r>
              <a:r>
                <a:rPr lang="zh-CN" altLang="en-US" sz="1765" b="1" dirty="0" smtClean="0">
                  <a:solidFill>
                    <a:schemeClr val="tx1"/>
                  </a:solidFill>
                </a:rPr>
                <a:t>个工作日</a:t>
              </a:r>
            </a:p>
          </p:txBody>
        </p:sp>
        <p:sp>
          <p:nvSpPr>
            <p:cNvPr id="20" name="任意多边形 19"/>
            <p:cNvSpPr/>
            <p:nvPr/>
          </p:nvSpPr>
          <p:spPr>
            <a:xfrm>
              <a:off x="26067" y="1572"/>
              <a:ext cx="6037" cy="95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第四</a:t>
              </a:r>
              <a:r>
                <a:rPr lang="zh-CN" altLang="en-US" sz="1765" b="1" dirty="0">
                  <a:solidFill>
                    <a:schemeClr val="tx1"/>
                  </a:solidFill>
                </a:rPr>
                <a:t>阶段（竣工验收阶段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10</a:t>
              </a:r>
              <a:r>
                <a:rPr lang="zh-CN" altLang="en-US" sz="1765" b="1" dirty="0" smtClean="0">
                  <a:solidFill>
                    <a:schemeClr val="tx1"/>
                  </a:solidFill>
                </a:rPr>
                <a:t>个工作日</a:t>
              </a:r>
            </a:p>
          </p:txBody>
        </p:sp>
      </p:grpSp>
      <p:sp>
        <p:nvSpPr>
          <p:cNvPr id="25" name="文本框 24"/>
          <p:cNvSpPr txBox="1"/>
          <p:nvPr/>
        </p:nvSpPr>
        <p:spPr>
          <a:xfrm>
            <a:off x="1267461" y="3935095"/>
            <a:ext cx="2780618" cy="1552878"/>
          </a:xfrm>
          <a:prstGeom prst="rect">
            <a:avLst/>
          </a:prstGeom>
          <a:noFill/>
          <a:ln w="9525" cmpd="sng">
            <a:solidFill>
              <a:srgbClr val="000000"/>
            </a:solidFill>
            <a:prstDash val="solid"/>
          </a:ln>
        </p:spPr>
        <p:txBody>
          <a:bodyPr wrap="square" bIns="0" rtlCol="0">
            <a:noAutofit/>
          </a:bodyPr>
          <a:lstStyle/>
          <a:p>
            <a:pPr>
              <a:lnSpc>
                <a:spcPts val="1600"/>
              </a:lnSpc>
            </a:pPr>
            <a:r>
              <a:rPr lang="zh-CN" altLang="en-US" sz="1200" dirty="0" smtClean="0">
                <a:solidFill>
                  <a:schemeClr val="tx1"/>
                </a:solidFill>
              </a:rPr>
              <a:t>各类开发区、工业园区、新区等推行</a:t>
            </a:r>
            <a:r>
              <a:rPr lang="zh-CN" altLang="en-US" sz="1200" dirty="0" smtClean="0">
                <a:ln>
                  <a:noFill/>
                </a:ln>
                <a:solidFill>
                  <a:schemeClr val="tx1"/>
                </a:solidFill>
              </a:rPr>
              <a:t>区域</a:t>
            </a:r>
            <a:r>
              <a:rPr lang="zh-CN" altLang="en-US" sz="1200" dirty="0">
                <a:ln>
                  <a:noFill/>
                </a:ln>
                <a:solidFill>
                  <a:schemeClr val="tx1"/>
                </a:solidFill>
              </a:rPr>
              <a:t>评估：</a:t>
            </a:r>
          </a:p>
          <a:p>
            <a:pPr>
              <a:lnSpc>
                <a:spcPts val="1600"/>
              </a:lnSpc>
            </a:pPr>
            <a:r>
              <a:rPr lang="zh-CN" altLang="en-US" sz="1200" dirty="0">
                <a:ln>
                  <a:noFill/>
                </a:ln>
                <a:solidFill>
                  <a:schemeClr val="tx1"/>
                </a:solidFill>
              </a:rPr>
              <a:t>地震安全性评估、压覆重要矿产资源评估、地质灾害危险性评估、环境影响评价、节能评价</a:t>
            </a:r>
            <a:r>
              <a:rPr lang="zh-CN" altLang="en-US" sz="1200" dirty="0" smtClean="0">
                <a:ln>
                  <a:noFill/>
                </a:ln>
                <a:solidFill>
                  <a:schemeClr val="tx1"/>
                </a:solidFill>
              </a:rPr>
              <a:t>、水土保持</a:t>
            </a:r>
            <a:r>
              <a:rPr lang="zh-CN" altLang="en-US" sz="1200" dirty="0">
                <a:ln>
                  <a:noFill/>
                </a:ln>
                <a:solidFill>
                  <a:schemeClr val="tx1"/>
                </a:solidFill>
              </a:rPr>
              <a:t>方案、洪水影响评价、取水许可、航道通航条件影响评价</a:t>
            </a:r>
            <a:r>
              <a:rPr lang="zh-CN" altLang="en-US" sz="1200" dirty="0" smtClean="0">
                <a:ln>
                  <a:noFill/>
                </a:ln>
                <a:solidFill>
                  <a:schemeClr val="tx1"/>
                </a:solidFill>
              </a:rPr>
              <a:t>、建设项目</a:t>
            </a:r>
            <a:r>
              <a:rPr lang="zh-CN" altLang="en-US" sz="1200" dirty="0">
                <a:ln>
                  <a:noFill/>
                </a:ln>
                <a:solidFill>
                  <a:schemeClr val="tx1"/>
                </a:solidFill>
              </a:rPr>
              <a:t>安全评价等</a:t>
            </a:r>
          </a:p>
        </p:txBody>
      </p:sp>
      <p:cxnSp>
        <p:nvCxnSpPr>
          <p:cNvPr id="27" name="直接箭头连接符 26"/>
          <p:cNvCxnSpPr>
            <a:stCxn id="25" idx="0"/>
            <a:endCxn id="15" idx="2"/>
          </p:cNvCxnSpPr>
          <p:nvPr>
            <p:custDataLst>
              <p:tags r:id="rId4"/>
            </p:custDataLst>
          </p:nvPr>
        </p:nvCxnSpPr>
        <p:spPr>
          <a:xfrm rot="5400000" flipH="1" flipV="1">
            <a:off x="2180420" y="3451691"/>
            <a:ext cx="960755" cy="605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custDataLst>
              <p:tags r:id="rId5"/>
            </p:custDataLst>
          </p:nvPr>
        </p:nvCxnSpPr>
        <p:spPr>
          <a:xfrm>
            <a:off x="4082098" y="2553335"/>
            <a:ext cx="1180426" cy="568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9405928" y="2201825"/>
            <a:ext cx="2357454" cy="1214446"/>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建设工程</a:t>
            </a:r>
            <a:r>
              <a:rPr lang="zh-CN" altLang="en-US" sz="1200" dirty="0" smtClean="0">
                <a:ln>
                  <a:noFill/>
                </a:ln>
                <a:solidFill>
                  <a:schemeClr val="tx1"/>
                </a:solidFill>
              </a:rPr>
              <a:t>规划类</a:t>
            </a:r>
            <a:r>
              <a:rPr lang="zh-CN" altLang="en-US" sz="1200" dirty="0">
                <a:ln>
                  <a:noFill/>
                </a:ln>
                <a:solidFill>
                  <a:schemeClr val="tx1"/>
                </a:solidFill>
              </a:rPr>
              <a:t>许可证核发</a:t>
            </a:r>
          </a:p>
          <a:p>
            <a:pPr algn="ctr"/>
            <a:r>
              <a:rPr lang="zh-CN" altLang="en-US" sz="1200" dirty="0" smtClean="0">
                <a:ln>
                  <a:noFill/>
                </a:ln>
                <a:solidFill>
                  <a:schemeClr val="tx1"/>
                </a:solidFill>
              </a:rPr>
              <a:t>（含设计方案</a:t>
            </a:r>
            <a:r>
              <a:rPr lang="zh-CN" altLang="en-US" sz="1200" dirty="0" smtClean="0">
                <a:solidFill>
                  <a:schemeClr val="tx1"/>
                </a:solidFill>
              </a:rPr>
              <a:t>审查，组织住建、人防、教育、园林、地震、文物、交警等部门并联审查）</a:t>
            </a:r>
            <a:endParaRPr lang="en-US" altLang="zh-CN" sz="1200" dirty="0" smtClean="0">
              <a:ln>
                <a:noFill/>
              </a:ln>
              <a:solidFill>
                <a:schemeClr val="tx1"/>
              </a:solidFill>
            </a:endParaRPr>
          </a:p>
          <a:p>
            <a:pPr algn="ctr"/>
            <a:r>
              <a:rPr lang="zh-CN" altLang="en-US" sz="1200" dirty="0" smtClean="0">
                <a:solidFill>
                  <a:schemeClr val="tx1"/>
                </a:solidFill>
              </a:rPr>
              <a:t>（审批时限：</a:t>
            </a:r>
            <a:r>
              <a:rPr lang="en-US" altLang="zh-CN" sz="1200" dirty="0" smtClean="0">
                <a:solidFill>
                  <a:schemeClr val="tx1"/>
                </a:solidFill>
              </a:rPr>
              <a:t>11</a:t>
            </a:r>
            <a:r>
              <a:rPr lang="zh-CN" altLang="en-US" sz="1200" dirty="0" smtClean="0">
                <a:solidFill>
                  <a:schemeClr val="tx1"/>
                </a:solidFill>
              </a:rPr>
              <a:t>个工作日）</a:t>
            </a:r>
            <a:endParaRPr lang="zh-CN" altLang="en-US" sz="1200" dirty="0" smtClean="0">
              <a:ln>
                <a:noFill/>
              </a:ln>
              <a:solidFill>
                <a:schemeClr val="tx1"/>
              </a:solidFill>
            </a:endParaRPr>
          </a:p>
        </p:txBody>
      </p:sp>
      <p:sp>
        <p:nvSpPr>
          <p:cNvPr id="52" name="文本框 51"/>
          <p:cNvSpPr txBox="1"/>
          <p:nvPr/>
        </p:nvSpPr>
        <p:spPr>
          <a:xfrm>
            <a:off x="9263052" y="2054225"/>
            <a:ext cx="2643206" cy="1536065"/>
          </a:xfrm>
          <a:prstGeom prst="rect">
            <a:avLst/>
          </a:prstGeom>
          <a:noFill/>
          <a:ln w="9525" cmpd="sng">
            <a:solidFill>
              <a:srgbClr val="000000"/>
            </a:solidFill>
            <a:prstDash val="solid"/>
          </a:ln>
        </p:spPr>
        <p:txBody>
          <a:bodyPr wrap="square" bIns="0" rtlCol="0" anchor="ctr" anchorCtr="0">
            <a:noAutofit/>
          </a:bodyPr>
          <a:lstStyle/>
          <a:p>
            <a:pPr algn="ctr"/>
            <a:endParaRPr lang="zh-CN" altLang="en-US" sz="1200">
              <a:ln>
                <a:noFill/>
              </a:ln>
              <a:solidFill>
                <a:schemeClr val="tx1"/>
              </a:solidFill>
            </a:endParaRPr>
          </a:p>
        </p:txBody>
      </p:sp>
      <p:cxnSp>
        <p:nvCxnSpPr>
          <p:cNvPr id="53" name="直接箭头连接符 52"/>
          <p:cNvCxnSpPr/>
          <p:nvPr>
            <p:custDataLst>
              <p:tags r:id="rId6"/>
            </p:custDataLst>
          </p:nvPr>
        </p:nvCxnSpPr>
        <p:spPr>
          <a:xfrm>
            <a:off x="8120044" y="2559015"/>
            <a:ext cx="1071570"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custDataLst>
              <p:tags r:id="rId7"/>
            </p:custDataLst>
          </p:nvPr>
        </p:nvCxnSpPr>
        <p:spPr>
          <a:xfrm>
            <a:off x="11977696" y="2559015"/>
            <a:ext cx="1143008"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文本框 58"/>
          <p:cNvSpPr txBox="1"/>
          <p:nvPr>
            <p:custDataLst>
              <p:tags r:id="rId8"/>
            </p:custDataLst>
          </p:nvPr>
        </p:nvSpPr>
        <p:spPr>
          <a:xfrm>
            <a:off x="13192142" y="2052318"/>
            <a:ext cx="2928958" cy="223200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65" name="文本框 64"/>
          <p:cNvSpPr txBox="1"/>
          <p:nvPr/>
        </p:nvSpPr>
        <p:spPr>
          <a:xfrm>
            <a:off x="13335018" y="3095299"/>
            <a:ext cx="2643206" cy="1080000"/>
          </a:xfrm>
          <a:prstGeom prst="rect">
            <a:avLst/>
          </a:prstGeom>
          <a:noFill/>
          <a:ln w="0" cmpd="sng">
            <a:solidFill>
              <a:srgbClr val="000000"/>
            </a:solidFill>
            <a:prstDash val="solid"/>
          </a:ln>
        </p:spPr>
        <p:txBody>
          <a:bodyPr wrap="square" rtlCol="0" anchor="ctr" anchorCtr="0">
            <a:noAutofit/>
          </a:bodyPr>
          <a:lstStyle/>
          <a:p>
            <a:pPr algn="ctr">
              <a:lnSpc>
                <a:spcPts val="1600"/>
              </a:lnSpc>
            </a:pPr>
            <a:r>
              <a:rPr lang="zh-CN" altLang="en-US" sz="1200" dirty="0" smtClean="0">
                <a:solidFill>
                  <a:schemeClr val="tx1"/>
                </a:solidFill>
                <a:sym typeface="+mn-ea"/>
              </a:rPr>
              <a:t>建设工程质量安全监督手续</a:t>
            </a:r>
            <a:endParaRPr lang="en-US" altLang="zh-CN" sz="1200" dirty="0" smtClean="0">
              <a:solidFill>
                <a:schemeClr val="tx1"/>
              </a:solidFill>
              <a:sym typeface="+mn-ea"/>
            </a:endParaRPr>
          </a:p>
          <a:p>
            <a:pPr algn="ctr">
              <a:lnSpc>
                <a:spcPts val="1600"/>
              </a:lnSpc>
            </a:pPr>
            <a:r>
              <a:rPr lang="zh-CN" altLang="en-US" sz="1200" dirty="0" smtClean="0">
                <a:solidFill>
                  <a:schemeClr val="tx1"/>
                </a:solidFill>
                <a:sym typeface="+mn-ea"/>
              </a:rPr>
              <a:t>（含人防工程质量监督手续）办理并核发建筑工程施工许可证</a:t>
            </a:r>
            <a:endParaRPr lang="en-US" altLang="zh-CN" sz="1200" dirty="0" smtClean="0">
              <a:ln>
                <a:noFill/>
              </a:ln>
              <a:solidFill>
                <a:schemeClr val="tx1"/>
              </a:solidFill>
            </a:endParaRPr>
          </a:p>
          <a:p>
            <a:pPr algn="ctr">
              <a:lnSpc>
                <a:spcPts val="16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72" name="文本框 71"/>
          <p:cNvSpPr txBox="1"/>
          <p:nvPr>
            <p:custDataLst>
              <p:tags r:id="rId9"/>
            </p:custDataLst>
          </p:nvPr>
        </p:nvSpPr>
        <p:spPr>
          <a:xfrm>
            <a:off x="17549860" y="2052319"/>
            <a:ext cx="2500330" cy="187200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73" name="文本框 72"/>
          <p:cNvSpPr txBox="1"/>
          <p:nvPr/>
        </p:nvSpPr>
        <p:spPr>
          <a:xfrm>
            <a:off x="17621298" y="3100879"/>
            <a:ext cx="2357454" cy="714380"/>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sym typeface="+mn-ea"/>
              </a:rPr>
              <a:t>建设工程</a:t>
            </a:r>
            <a:r>
              <a:rPr lang="zh-CN" altLang="en-US" sz="1200" dirty="0" smtClean="0">
                <a:ln>
                  <a:noFill/>
                </a:ln>
                <a:solidFill>
                  <a:schemeClr val="tx1"/>
                </a:solidFill>
                <a:sym typeface="+mn-ea"/>
              </a:rPr>
              <a:t>竣工验收备案</a:t>
            </a:r>
            <a:endParaRPr lang="en-US" altLang="zh-CN" sz="1200" dirty="0" smtClean="0">
              <a:ln>
                <a:noFill/>
              </a:ln>
              <a:solidFill>
                <a:schemeClr val="tx1"/>
              </a:solidFill>
              <a:sym typeface="+mn-ea"/>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74" name="文本框 73"/>
          <p:cNvSpPr txBox="1"/>
          <p:nvPr/>
        </p:nvSpPr>
        <p:spPr>
          <a:xfrm>
            <a:off x="17621298" y="2155189"/>
            <a:ext cx="2357454" cy="832454"/>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rPr>
              <a:t>联合验收（</a:t>
            </a:r>
            <a:r>
              <a:rPr lang="zh-CN" altLang="en-US" sz="1200" dirty="0" smtClean="0">
                <a:ln>
                  <a:noFill/>
                </a:ln>
                <a:solidFill>
                  <a:schemeClr val="tx1"/>
                </a:solidFill>
              </a:rPr>
              <a:t>自然资源、</a:t>
            </a:r>
            <a:r>
              <a:rPr lang="zh-CN" altLang="en-US" sz="1200" dirty="0">
                <a:ln>
                  <a:noFill/>
                </a:ln>
                <a:solidFill>
                  <a:schemeClr val="tx1"/>
                </a:solidFill>
              </a:rPr>
              <a:t>消防、人防、档案等</a:t>
            </a:r>
            <a:r>
              <a:rPr lang="zh-CN" altLang="en-US" sz="1200" dirty="0" smtClean="0">
                <a:ln>
                  <a:noFill/>
                </a:ln>
                <a:solidFill>
                  <a:schemeClr val="tx1"/>
                </a:solidFill>
              </a:rPr>
              <a:t>）</a:t>
            </a:r>
            <a:endParaRPr lang="en-US" altLang="zh-CN" sz="1200" dirty="0" smtClean="0">
              <a:ln>
                <a:noFill/>
              </a:ln>
              <a:solidFill>
                <a:schemeClr val="tx1"/>
              </a:solidFill>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cxnSp>
        <p:nvCxnSpPr>
          <p:cNvPr id="75" name="直接箭头连接符 74"/>
          <p:cNvCxnSpPr/>
          <p:nvPr>
            <p:custDataLst>
              <p:tags r:id="rId10"/>
            </p:custDataLst>
          </p:nvPr>
        </p:nvCxnSpPr>
        <p:spPr>
          <a:xfrm>
            <a:off x="16192538" y="2559015"/>
            <a:ext cx="1285884"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 name="组合 39"/>
          <p:cNvGrpSpPr/>
          <p:nvPr/>
        </p:nvGrpSpPr>
        <p:grpSpPr>
          <a:xfrm>
            <a:off x="10583902" y="2567940"/>
            <a:ext cx="6219629" cy="2894330"/>
            <a:chOff x="16668" y="4044"/>
            <a:chExt cx="6902" cy="4558"/>
          </a:xfrm>
        </p:grpSpPr>
        <p:sp>
          <p:nvSpPr>
            <p:cNvPr id="54" name="文本框 53"/>
            <p:cNvSpPr txBox="1"/>
            <p:nvPr/>
          </p:nvSpPr>
          <p:spPr>
            <a:xfrm>
              <a:off x="17184" y="7482"/>
              <a:ext cx="2068" cy="1120"/>
            </a:xfrm>
            <a:prstGeom prst="rect">
              <a:avLst/>
            </a:prstGeom>
            <a:noFill/>
            <a:ln w="9525"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市政</a:t>
              </a:r>
              <a:r>
                <a:rPr lang="zh-CN" altLang="en-US" sz="1200" dirty="0" smtClean="0">
                  <a:ln>
                    <a:noFill/>
                  </a:ln>
                  <a:solidFill>
                    <a:schemeClr val="tx1"/>
                  </a:solidFill>
                </a:rPr>
                <a:t>公用设施</a:t>
              </a:r>
              <a:r>
                <a:rPr lang="zh-CN" altLang="en-US" sz="1200" dirty="0">
                  <a:ln>
                    <a:noFill/>
                  </a:ln>
                  <a:solidFill>
                    <a:schemeClr val="tx1"/>
                  </a:solidFill>
                </a:rPr>
                <a:t>报装</a:t>
              </a:r>
            </a:p>
          </p:txBody>
        </p:sp>
        <p:cxnSp>
          <p:nvCxnSpPr>
            <p:cNvPr id="71" name="肘形连接符 70"/>
            <p:cNvCxnSpPr>
              <a:stCxn id="52" idx="2"/>
              <a:endCxn id="54" idx="1"/>
            </p:cNvCxnSpPr>
            <p:nvPr>
              <p:custDataLst>
                <p:tags r:id="rId11"/>
              </p:custDataLst>
            </p:nvPr>
          </p:nvCxnSpPr>
          <p:spPr>
            <a:xfrm rot="16200000" flipH="1">
              <a:off x="15732" y="6591"/>
              <a:ext cx="2388" cy="515"/>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肘形连接符 75"/>
            <p:cNvCxnSpPr>
              <a:stCxn id="54" idx="3"/>
            </p:cNvCxnSpPr>
            <p:nvPr>
              <p:custDataLst>
                <p:tags r:id="rId12"/>
              </p:custDataLst>
            </p:nvPr>
          </p:nvCxnSpPr>
          <p:spPr>
            <a:xfrm flipV="1">
              <a:off x="19252" y="4044"/>
              <a:ext cx="4318" cy="3998"/>
            </a:xfrm>
            <a:prstGeom prst="bentConnector3">
              <a:avLst>
                <a:gd name="adj1" fmla="val 100023"/>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27" name="文本框 126"/>
          <p:cNvSpPr txBox="1"/>
          <p:nvPr/>
        </p:nvSpPr>
        <p:spPr>
          <a:xfrm>
            <a:off x="15516347" y="5859145"/>
            <a:ext cx="4824000" cy="4176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第四阶段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26" name="文本框 125"/>
          <p:cNvSpPr txBox="1"/>
          <p:nvPr/>
        </p:nvSpPr>
        <p:spPr>
          <a:xfrm>
            <a:off x="10606414" y="5859145"/>
            <a:ext cx="4824000" cy="4176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第三阶段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25" name="文本框 124"/>
          <p:cNvSpPr txBox="1"/>
          <p:nvPr/>
        </p:nvSpPr>
        <p:spPr>
          <a:xfrm>
            <a:off x="1258764" y="5850890"/>
            <a:ext cx="9180000" cy="1584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第二阶段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01" name="文本框 100"/>
          <p:cNvSpPr txBox="1"/>
          <p:nvPr/>
        </p:nvSpPr>
        <p:spPr>
          <a:xfrm>
            <a:off x="10835828" y="10584011"/>
            <a:ext cx="9288000" cy="576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建设项目安全设施设计审查（审批时限：</a:t>
            </a:r>
            <a:r>
              <a:rPr lang="en-US" altLang="zh-CN" sz="1200" dirty="0" smtClean="0">
                <a:solidFill>
                  <a:schemeClr val="tx1"/>
                </a:solidFill>
                <a:sym typeface="+mn-ea"/>
              </a:rPr>
              <a:t>20</a:t>
            </a:r>
            <a:r>
              <a:rPr lang="zh-CN" altLang="en-US" sz="1200" dirty="0" smtClean="0">
                <a:solidFill>
                  <a:schemeClr val="tx1"/>
                </a:solidFill>
                <a:sym typeface="+mn-ea"/>
              </a:rPr>
              <a:t>个工作日）</a:t>
            </a:r>
          </a:p>
        </p:txBody>
      </p:sp>
      <p:sp>
        <p:nvSpPr>
          <p:cNvPr id="106" name="文本框 105"/>
          <p:cNvSpPr txBox="1"/>
          <p:nvPr/>
        </p:nvSpPr>
        <p:spPr>
          <a:xfrm>
            <a:off x="13335018" y="2159075"/>
            <a:ext cx="2643206" cy="815608"/>
          </a:xfrm>
          <a:prstGeom prst="rect">
            <a:avLst/>
          </a:prstGeom>
          <a:noFill/>
          <a:ln w="0" cmpd="sng">
            <a:solidFill>
              <a:srgbClr val="000000"/>
            </a:solidFill>
            <a:prstDash val="solid"/>
          </a:ln>
        </p:spPr>
        <p:txBody>
          <a:bodyPr wrap="square" bIns="0" rtlCol="0" anchor="ctr" anchorCtr="0">
            <a:spAutoFit/>
          </a:bodyPr>
          <a:lstStyle/>
          <a:p>
            <a:pPr algn="ctr">
              <a:lnSpc>
                <a:spcPts val="2000"/>
              </a:lnSpc>
              <a:buClrTx/>
              <a:buSzTx/>
              <a:buNone/>
            </a:pPr>
            <a:r>
              <a:rPr lang="zh-CN" sz="1200" dirty="0">
                <a:ln>
                  <a:noFill/>
                </a:ln>
                <a:solidFill>
                  <a:schemeClr val="tx1"/>
                </a:solidFill>
                <a:sym typeface="+mn-ea"/>
              </a:rPr>
              <a:t>施工图设计文件审查（联合图审</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2000"/>
              </a:lnSpc>
              <a:buClrTx/>
              <a:buSzTx/>
              <a:buNone/>
            </a:pPr>
            <a:r>
              <a:rPr lang="zh-CN" sz="1200" dirty="0" smtClean="0">
                <a:ln>
                  <a:noFill/>
                </a:ln>
                <a:solidFill>
                  <a:schemeClr val="tx1"/>
                </a:solidFill>
                <a:sym typeface="+mn-ea"/>
              </a:rPr>
              <a:t>含</a:t>
            </a:r>
            <a:r>
              <a:rPr lang="zh-CN" sz="1200" dirty="0">
                <a:ln>
                  <a:noFill/>
                </a:ln>
                <a:solidFill>
                  <a:schemeClr val="tx1"/>
                </a:solidFill>
                <a:sym typeface="+mn-ea"/>
              </a:rPr>
              <a:t>消防、</a:t>
            </a:r>
            <a:r>
              <a:rPr lang="zh-CN" sz="1200" dirty="0" smtClean="0">
                <a:ln>
                  <a:noFill/>
                </a:ln>
                <a:solidFill>
                  <a:schemeClr val="tx1"/>
                </a:solidFill>
                <a:sym typeface="+mn-ea"/>
              </a:rPr>
              <a:t>人防</a:t>
            </a:r>
            <a:r>
              <a:rPr lang="zh-CN" altLang="en-US" sz="1200" dirty="0" smtClean="0">
                <a:ln>
                  <a:noFill/>
                </a:ln>
                <a:solidFill>
                  <a:schemeClr val="tx1"/>
                </a:solidFill>
                <a:sym typeface="+mn-ea"/>
              </a:rPr>
              <a:t>、</a:t>
            </a:r>
            <a:r>
              <a:rPr lang="zh-CN" sz="1200" dirty="0" smtClean="0">
                <a:ln>
                  <a:noFill/>
                </a:ln>
                <a:solidFill>
                  <a:schemeClr val="tx1"/>
                </a:solidFill>
                <a:sym typeface="+mn-ea"/>
              </a:rPr>
              <a:t>技</a:t>
            </a:r>
            <a:r>
              <a:rPr lang="zh-CN" sz="1200" dirty="0">
                <a:ln>
                  <a:noFill/>
                </a:ln>
                <a:solidFill>
                  <a:schemeClr val="tx1"/>
                </a:solidFill>
                <a:sym typeface="+mn-ea"/>
              </a:rPr>
              <a:t>防等</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13+5</a:t>
            </a:r>
            <a:r>
              <a:rPr lang="zh-CN" altLang="en-US" sz="1200" dirty="0" smtClean="0">
                <a:solidFill>
                  <a:schemeClr val="tx1"/>
                </a:solidFill>
                <a:sym typeface="+mn-ea"/>
              </a:rPr>
              <a:t>个工作日）</a:t>
            </a:r>
          </a:p>
        </p:txBody>
      </p:sp>
      <p:sp>
        <p:nvSpPr>
          <p:cNvPr id="107" name="文本框 106"/>
          <p:cNvSpPr txBox="1"/>
          <p:nvPr/>
        </p:nvSpPr>
        <p:spPr>
          <a:xfrm>
            <a:off x="10764324" y="6227587"/>
            <a:ext cx="4536000" cy="54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雷电防护装置设计</a:t>
            </a:r>
            <a:r>
              <a:rPr lang="zh-CN" altLang="en-US" sz="1200" dirty="0" smtClean="0">
                <a:ln>
                  <a:noFill/>
                </a:ln>
                <a:solidFill>
                  <a:schemeClr val="tx1"/>
                </a:solidFill>
              </a:rPr>
              <a:t>审核（特定项目）</a:t>
            </a:r>
            <a:r>
              <a:rPr lang="zh-CN" altLang="en-US" sz="1200" dirty="0" smtClean="0">
                <a:solidFill>
                  <a:schemeClr val="tx1"/>
                </a:solidFill>
                <a:sym typeface="+mn-ea"/>
              </a:rPr>
              <a:t>（审批时限：</a:t>
            </a:r>
            <a:r>
              <a:rPr lang="en-US" altLang="zh-CN" sz="1200" dirty="0" smtClean="0">
                <a:solidFill>
                  <a:schemeClr val="tx1"/>
                </a:solidFill>
                <a:sym typeface="+mn-ea"/>
              </a:rPr>
              <a:t>7</a:t>
            </a:r>
            <a:r>
              <a:rPr lang="zh-CN" altLang="en-US" sz="1200" dirty="0" smtClean="0">
                <a:solidFill>
                  <a:schemeClr val="tx1"/>
                </a:solidFill>
                <a:sym typeface="+mn-ea"/>
              </a:rPr>
              <a:t>个工作日）</a:t>
            </a:r>
          </a:p>
        </p:txBody>
      </p:sp>
      <p:sp>
        <p:nvSpPr>
          <p:cNvPr id="108" name="文本框 107"/>
          <p:cNvSpPr txBox="1"/>
          <p:nvPr/>
        </p:nvSpPr>
        <p:spPr>
          <a:xfrm>
            <a:off x="10764324" y="6839595"/>
            <a:ext cx="4536000" cy="54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sym typeface="+mn-ea"/>
              </a:rPr>
              <a:t>市政设施建设类</a:t>
            </a:r>
            <a:r>
              <a:rPr lang="zh-CN" altLang="en-US" sz="1200" dirty="0" smtClean="0">
                <a:ln>
                  <a:noFill/>
                </a:ln>
                <a:solidFill>
                  <a:schemeClr val="tx1"/>
                </a:solidFill>
                <a:sym typeface="+mn-ea"/>
              </a:rPr>
              <a:t>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09" name="文本框 108"/>
          <p:cNvSpPr txBox="1"/>
          <p:nvPr/>
        </p:nvSpPr>
        <p:spPr>
          <a:xfrm>
            <a:off x="10764324" y="7451723"/>
            <a:ext cx="4536000" cy="54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工程建设涉及城市绿地、树木</a:t>
            </a:r>
            <a:r>
              <a:rPr lang="zh-CN" sz="1200" dirty="0" smtClean="0">
                <a:ln>
                  <a:noFill/>
                </a:ln>
                <a:solidFill>
                  <a:schemeClr val="tx1"/>
                </a:solidFill>
                <a:sym typeface="+mn-ea"/>
              </a:rPr>
              <a:t>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0" name="文本框 109"/>
          <p:cNvSpPr txBox="1"/>
          <p:nvPr/>
        </p:nvSpPr>
        <p:spPr>
          <a:xfrm>
            <a:off x="10764324" y="8063731"/>
            <a:ext cx="4536000" cy="648000"/>
          </a:xfrm>
          <a:prstGeom prst="rect">
            <a:avLst/>
          </a:prstGeom>
          <a:noFill/>
          <a:ln w="0" cmpd="sng">
            <a:solidFill>
              <a:srgbClr val="000000"/>
            </a:solidFill>
            <a:prstDash val="solid"/>
          </a:ln>
        </p:spPr>
        <p:txBody>
          <a:bodyPr wrap="square" bIns="0" rtlCol="0" anchor="ctr" anchorCtr="0">
            <a:noAutofit/>
          </a:bodyPr>
          <a:lstStyle/>
          <a:p>
            <a:pPr algn="ctr">
              <a:lnSpc>
                <a:spcPts val="1500"/>
              </a:lnSpc>
              <a:buClrTx/>
              <a:buSzTx/>
              <a:buNone/>
            </a:pPr>
            <a:r>
              <a:rPr lang="zh-CN" sz="1200" dirty="0">
                <a:ln>
                  <a:noFill/>
                </a:ln>
                <a:solidFill>
                  <a:schemeClr val="tx1"/>
                </a:solidFill>
                <a:sym typeface="+mn-ea"/>
              </a:rPr>
              <a:t>因工程建设需要拆除、改动、迁移供水、</a:t>
            </a:r>
            <a:r>
              <a:rPr lang="zh-CN" sz="1200" dirty="0" smtClean="0">
                <a:ln>
                  <a:noFill/>
                </a:ln>
                <a:solidFill>
                  <a:schemeClr val="tx1"/>
                </a:solidFill>
                <a:sym typeface="+mn-ea"/>
              </a:rPr>
              <a:t>排水</a:t>
            </a:r>
            <a:endParaRPr lang="en-US" altLang="zh-CN" sz="1200" dirty="0" smtClean="0">
              <a:ln>
                <a:noFill/>
              </a:ln>
              <a:solidFill>
                <a:schemeClr val="tx1"/>
              </a:solidFill>
              <a:sym typeface="+mn-ea"/>
            </a:endParaRPr>
          </a:p>
          <a:p>
            <a:pPr algn="ctr">
              <a:lnSpc>
                <a:spcPts val="1500"/>
              </a:lnSpc>
              <a:buClrTx/>
              <a:buSzTx/>
              <a:buNone/>
            </a:pPr>
            <a:r>
              <a:rPr lang="zh-CN" sz="1200" dirty="0" smtClean="0">
                <a:ln>
                  <a:noFill/>
                </a:ln>
                <a:solidFill>
                  <a:schemeClr val="tx1"/>
                </a:solidFill>
                <a:sym typeface="+mn-ea"/>
              </a:rPr>
              <a:t>与</a:t>
            </a:r>
            <a:r>
              <a:rPr lang="zh-CN" sz="1200" dirty="0">
                <a:ln>
                  <a:noFill/>
                </a:ln>
                <a:solidFill>
                  <a:schemeClr val="tx1"/>
                </a:solidFill>
                <a:sym typeface="+mn-ea"/>
              </a:rPr>
              <a:t>污水处理设施</a:t>
            </a:r>
            <a:r>
              <a:rPr lang="zh-CN" sz="1200" dirty="0" smtClean="0">
                <a:ln>
                  <a:noFill/>
                </a:ln>
                <a:solidFill>
                  <a:schemeClr val="tx1"/>
                </a:solidFill>
                <a:sym typeface="+mn-ea"/>
              </a:rPr>
              <a:t>审核</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5" name="文本框 114"/>
          <p:cNvSpPr txBox="1"/>
          <p:nvPr/>
        </p:nvSpPr>
        <p:spPr>
          <a:xfrm>
            <a:off x="15660363" y="6407619"/>
            <a:ext cx="4500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a:ln>
                  <a:noFill/>
                </a:ln>
                <a:solidFill>
                  <a:schemeClr val="tx1"/>
                </a:solidFill>
                <a:sym typeface="+mn-ea"/>
              </a:rPr>
              <a:t>雷电防护装置竣工</a:t>
            </a:r>
            <a:r>
              <a:rPr lang="zh-CN" altLang="en-US" sz="1200" dirty="0" smtClean="0">
                <a:ln>
                  <a:noFill/>
                </a:ln>
                <a:solidFill>
                  <a:schemeClr val="tx1"/>
                </a:solidFill>
                <a:sym typeface="+mn-ea"/>
              </a:rPr>
              <a:t>验收</a:t>
            </a:r>
            <a:r>
              <a:rPr lang="zh-CN" altLang="en-US" sz="1200" dirty="0" smtClean="0">
                <a:solidFill>
                  <a:schemeClr val="tx1"/>
                </a:solidFill>
              </a:rPr>
              <a:t>（特定项目）</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6" name="文本框 115"/>
          <p:cNvSpPr txBox="1"/>
          <p:nvPr/>
        </p:nvSpPr>
        <p:spPr>
          <a:xfrm>
            <a:off x="15660364" y="9287867"/>
            <a:ext cx="4500000" cy="648000"/>
          </a:xfrm>
          <a:prstGeom prst="rect">
            <a:avLst/>
          </a:prstGeom>
          <a:solidFill>
            <a:schemeClr val="bg1">
              <a:alpha val="50000"/>
            </a:schemeClr>
          </a:solidFill>
          <a:ln w="0" cmpd="sng">
            <a:solidFill>
              <a:srgbClr val="000000"/>
            </a:solidFill>
            <a:prstDash val="solid"/>
          </a:ln>
        </p:spPr>
        <p:txBody>
          <a:bodyPr wrap="square" bIns="0" rtlCol="0" anchor="ctr" anchorCtr="0">
            <a:noAutofit/>
          </a:bodyPr>
          <a:lstStyle/>
          <a:p>
            <a:pPr algn="ctr">
              <a:buClrTx/>
              <a:buSzTx/>
              <a:buNone/>
            </a:pPr>
            <a:r>
              <a:rPr lang="zh-CN" altLang="en-US" sz="1200" dirty="0">
                <a:ln>
                  <a:noFill/>
                </a:ln>
                <a:solidFill>
                  <a:schemeClr val="tx1"/>
                </a:solidFill>
              </a:rPr>
              <a:t>市政公用设施</a:t>
            </a:r>
            <a:r>
              <a:rPr lang="zh-CN" altLang="en-US" sz="1200" dirty="0" smtClean="0">
                <a:ln>
                  <a:noFill/>
                </a:ln>
                <a:solidFill>
                  <a:schemeClr val="tx1"/>
                </a:solidFill>
              </a:rPr>
              <a:t>接入</a:t>
            </a:r>
          </a:p>
        </p:txBody>
      </p:sp>
      <p:sp>
        <p:nvSpPr>
          <p:cNvPr id="143" name="文本框 142"/>
          <p:cNvSpPr txBox="1"/>
          <p:nvPr/>
        </p:nvSpPr>
        <p:spPr>
          <a:xfrm>
            <a:off x="1261996" y="11376407"/>
            <a:ext cx="19080000" cy="1728000"/>
          </a:xfrm>
          <a:prstGeom prst="rect">
            <a:avLst/>
          </a:prstGeom>
          <a:noFill/>
          <a:ln w="9525" cmpd="sng">
            <a:solidFill>
              <a:srgbClr val="000000"/>
            </a:solidFill>
            <a:prstDash val="solid"/>
          </a:ln>
        </p:spPr>
        <p:txBody>
          <a:bodyPr wrap="square" bIns="0" rtlCol="0">
            <a:noAutofit/>
          </a:bodyPr>
          <a:lstStyle/>
          <a:p>
            <a:pPr algn="ctr"/>
            <a:r>
              <a:rPr lang="zh-CN" sz="1400" b="1" dirty="0">
                <a:ln>
                  <a:noFill/>
                </a:ln>
                <a:solidFill>
                  <a:schemeClr val="tx1"/>
                </a:solidFill>
              </a:rPr>
              <a:t>第一、二、三阶段可并联或并行办理事项</a:t>
            </a:r>
          </a:p>
        </p:txBody>
      </p:sp>
      <p:sp>
        <p:nvSpPr>
          <p:cNvPr id="146" name="文本框 145"/>
          <p:cNvSpPr txBox="1"/>
          <p:nvPr/>
        </p:nvSpPr>
        <p:spPr>
          <a:xfrm>
            <a:off x="1404872" y="12240235"/>
            <a:ext cx="8856000" cy="36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建设项目环境影响评价</a:t>
            </a:r>
            <a:r>
              <a:rPr lang="zh-CN" sz="1200" dirty="0" smtClean="0">
                <a:ln>
                  <a:noFill/>
                </a:ln>
                <a:solidFill>
                  <a:schemeClr val="tx1"/>
                </a:solidFill>
              </a:rPr>
              <a:t>审批</a:t>
            </a:r>
            <a:r>
              <a:rPr lang="zh-CN" altLang="en-US" sz="1200" dirty="0" smtClean="0">
                <a:solidFill>
                  <a:schemeClr val="tx1"/>
                </a:solidFill>
                <a:sym typeface="+mn-ea"/>
              </a:rPr>
              <a:t>（审批时限：报告书</a:t>
            </a:r>
            <a:r>
              <a:rPr lang="en-US" altLang="zh-CN" sz="1200" dirty="0" smtClean="0">
                <a:solidFill>
                  <a:schemeClr val="tx1"/>
                </a:solidFill>
                <a:sym typeface="+mn-ea"/>
              </a:rPr>
              <a:t>30</a:t>
            </a:r>
            <a:r>
              <a:rPr lang="zh-CN" altLang="en-US" sz="1200" dirty="0" smtClean="0">
                <a:solidFill>
                  <a:schemeClr val="tx1"/>
                </a:solidFill>
                <a:sym typeface="+mn-ea"/>
              </a:rPr>
              <a:t>个工作日，报告表</a:t>
            </a:r>
            <a:r>
              <a:rPr lang="en-US" altLang="zh-CN" sz="1200" dirty="0" smtClean="0">
                <a:solidFill>
                  <a:schemeClr val="tx1"/>
                </a:solidFill>
                <a:sym typeface="+mn-ea"/>
              </a:rPr>
              <a:t>20</a:t>
            </a:r>
            <a:r>
              <a:rPr lang="zh-CN" altLang="en-US" sz="1200" dirty="0" smtClean="0">
                <a:solidFill>
                  <a:schemeClr val="tx1"/>
                </a:solidFill>
                <a:sym typeface="+mn-ea"/>
              </a:rPr>
              <a:t>个工作日）</a:t>
            </a:r>
          </a:p>
        </p:txBody>
      </p:sp>
      <p:sp>
        <p:nvSpPr>
          <p:cNvPr id="150" name="文本框 149"/>
          <p:cNvSpPr txBox="1"/>
          <p:nvPr/>
        </p:nvSpPr>
        <p:spPr>
          <a:xfrm>
            <a:off x="10475788" y="12240235"/>
            <a:ext cx="4644000" cy="36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生产建设项目水土保持方案</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51" name="文本框 150"/>
          <p:cNvSpPr txBox="1"/>
          <p:nvPr/>
        </p:nvSpPr>
        <p:spPr>
          <a:xfrm>
            <a:off x="10475788" y="12672243"/>
            <a:ext cx="4644000" cy="36004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取水许可审批（审批时限：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54" name="文本框 153"/>
          <p:cNvSpPr txBox="1"/>
          <p:nvPr/>
        </p:nvSpPr>
        <p:spPr>
          <a:xfrm>
            <a:off x="1258764" y="13137390"/>
            <a:ext cx="19082120" cy="829945"/>
          </a:xfrm>
          <a:prstGeom prst="rect">
            <a:avLst/>
          </a:prstGeom>
          <a:noFill/>
        </p:spPr>
        <p:txBody>
          <a:bodyPr wrap="square" rtlCol="0">
            <a:spAutoFit/>
          </a:bodyPr>
          <a:lstStyle/>
          <a:p>
            <a:r>
              <a:rPr lang="zh-CN" altLang="en-US" sz="1200" dirty="0">
                <a:solidFill>
                  <a:schemeClr val="tx1"/>
                </a:solidFill>
              </a:rPr>
              <a:t>注：</a:t>
            </a:r>
            <a:r>
              <a:rPr lang="en-US" altLang="zh-CN" sz="1200" dirty="0">
                <a:solidFill>
                  <a:schemeClr val="tx1"/>
                </a:solidFill>
              </a:rPr>
              <a:t>1</a:t>
            </a:r>
            <a:r>
              <a:rPr lang="zh-CN" altLang="en-US" sz="1200" dirty="0" smtClean="0">
                <a:solidFill>
                  <a:schemeClr val="tx1"/>
                </a:solidFill>
              </a:rPr>
              <a:t>、该类型不含风景名胜地区内建设活动和涉及</a:t>
            </a:r>
            <a:r>
              <a:rPr lang="en-US" altLang="zh-CN" sz="1200" dirty="0" smtClean="0">
                <a:solidFill>
                  <a:schemeClr val="tx1"/>
                </a:solidFill>
              </a:rPr>
              <a:t>《</a:t>
            </a:r>
            <a:r>
              <a:rPr lang="zh-CN" altLang="en-US" sz="1200" dirty="0" smtClean="0">
                <a:solidFill>
                  <a:schemeClr val="tx1"/>
                </a:solidFill>
              </a:rPr>
              <a:t>建设工程消防监督管理规定</a:t>
            </a:r>
            <a:r>
              <a:rPr lang="en-US" altLang="zh-CN" sz="1200" dirty="0" smtClean="0">
                <a:solidFill>
                  <a:schemeClr val="tx1"/>
                </a:solidFill>
              </a:rPr>
              <a:t>》</a:t>
            </a:r>
            <a:r>
              <a:rPr lang="zh-CN" altLang="en-US" sz="1200" dirty="0" smtClean="0">
                <a:solidFill>
                  <a:schemeClr val="tx1"/>
                </a:solidFill>
              </a:rPr>
              <a:t>（公安部第</a:t>
            </a:r>
            <a:r>
              <a:rPr lang="en-US" altLang="zh-CN" sz="1200" dirty="0" smtClean="0">
                <a:solidFill>
                  <a:schemeClr val="tx1"/>
                </a:solidFill>
              </a:rPr>
              <a:t>119</a:t>
            </a:r>
            <a:r>
              <a:rPr lang="zh-CN" altLang="en-US" sz="1200" dirty="0" smtClean="0">
                <a:solidFill>
                  <a:schemeClr val="tx1"/>
                </a:solidFill>
              </a:rPr>
              <a:t>号令）第十六条规定情形的工程建设项目。 地质灾害</a:t>
            </a:r>
            <a:r>
              <a:rPr lang="zh-CN" altLang="en-US" sz="1200" dirty="0">
                <a:solidFill>
                  <a:schemeClr val="tx1"/>
                </a:solidFill>
              </a:rPr>
              <a:t>危险性评估、地震安全性评价、建设项目安全评价、建设工程消防设施及系统检测、雷电防护装置检测、压覆重要矿产资源评估、环境影响评价、节能评价、水资源论证、水土保持方案、洪水影响评价</a:t>
            </a:r>
            <a:r>
              <a:rPr lang="zh-CN" altLang="en-US" sz="1200" dirty="0" smtClean="0">
                <a:solidFill>
                  <a:schemeClr val="tx1"/>
                </a:solidFill>
              </a:rPr>
              <a:t>、航道</a:t>
            </a:r>
            <a:r>
              <a:rPr lang="zh-CN" altLang="en-US" sz="1200" dirty="0">
                <a:solidFill>
                  <a:schemeClr val="tx1"/>
                </a:solidFill>
              </a:rPr>
              <a:t>通航条件影响评价</a:t>
            </a:r>
            <a:r>
              <a:rPr lang="zh-CN" altLang="en-US" sz="1200" dirty="0" smtClean="0">
                <a:solidFill>
                  <a:schemeClr val="tx1"/>
                </a:solidFill>
              </a:rPr>
              <a:t>、职业病危害预评价等</a:t>
            </a:r>
            <a:r>
              <a:rPr lang="zh-CN" altLang="en-US" sz="1200" dirty="0">
                <a:solidFill>
                  <a:schemeClr val="tx1"/>
                </a:solidFill>
              </a:rPr>
              <a:t>强制性评估和中介事项，建设单位可根据工程项目实际情况，在相应阶段自行办理</a:t>
            </a:r>
            <a:r>
              <a:rPr lang="zh-CN" altLang="en-US" sz="1200" dirty="0" smtClean="0">
                <a:solidFill>
                  <a:schemeClr val="tx1"/>
                </a:solidFill>
              </a:rPr>
              <a:t>。</a:t>
            </a:r>
          </a:p>
          <a:p>
            <a:r>
              <a:rPr lang="en-US" altLang="zh-CN" sz="1200" dirty="0" smtClean="0">
                <a:solidFill>
                  <a:schemeClr val="tx1"/>
                </a:solidFill>
              </a:rPr>
              <a:t>2</a:t>
            </a:r>
            <a:r>
              <a:rPr lang="zh-CN" altLang="en-US" sz="1200" dirty="0" smtClean="0">
                <a:solidFill>
                  <a:schemeClr val="tx1"/>
                </a:solidFill>
              </a:rPr>
              <a:t>、各地可根据工程建设项目类型、投资类别、规模大小，制定不同类型的审批流程图。</a:t>
            </a:r>
          </a:p>
          <a:p>
            <a:r>
              <a:rPr lang="en-US" altLang="zh-CN" sz="1200" dirty="0" smtClean="0">
                <a:solidFill>
                  <a:schemeClr val="tx1"/>
                </a:solidFill>
              </a:rPr>
              <a:t>3</a:t>
            </a:r>
            <a:r>
              <a:rPr lang="zh-CN" altLang="en-US" sz="1200" dirty="0" smtClean="0">
                <a:solidFill>
                  <a:schemeClr val="tx1"/>
                </a:solidFill>
              </a:rPr>
              <a:t>、审批时限自受理之日起计算。行政审批、备案和依法由政府组织、委托或购买服务的技术审查、中介服务均计入相应审批事项的审批时限；市政公用服务报装办理时间计入审批总时限。</a:t>
            </a:r>
            <a:endParaRPr lang="zh-CN" altLang="en-US" sz="1200" strike="sngStrike" dirty="0" smtClean="0">
              <a:ln>
                <a:noFill/>
              </a:ln>
              <a:solidFill>
                <a:schemeClr val="tx1"/>
              </a:solidFill>
            </a:endParaRPr>
          </a:p>
        </p:txBody>
      </p:sp>
      <p:sp>
        <p:nvSpPr>
          <p:cNvPr id="4" name="文本框 3"/>
          <p:cNvSpPr txBox="1"/>
          <p:nvPr/>
        </p:nvSpPr>
        <p:spPr>
          <a:xfrm>
            <a:off x="1404872" y="11808187"/>
            <a:ext cx="4356000" cy="36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ln>
                  <a:noFill/>
                </a:ln>
                <a:solidFill>
                  <a:schemeClr val="tx1"/>
                </a:solidFill>
                <a:sym typeface="+mn-ea"/>
              </a:rPr>
              <a:t>航道</a:t>
            </a:r>
            <a:r>
              <a:rPr lang="zh-CN" sz="1200" dirty="0" smtClean="0">
                <a:ln>
                  <a:noFill/>
                </a:ln>
                <a:solidFill>
                  <a:schemeClr val="tx1"/>
                </a:solidFill>
                <a:sym typeface="+mn-ea"/>
              </a:rPr>
              <a:t>通航</a:t>
            </a:r>
            <a:r>
              <a:rPr lang="zh-CN" sz="1200" dirty="0">
                <a:ln>
                  <a:noFill/>
                </a:ln>
                <a:solidFill>
                  <a:schemeClr val="tx1"/>
                </a:solidFill>
                <a:sym typeface="+mn-ea"/>
              </a:rPr>
              <a:t>条件影响评价</a:t>
            </a:r>
            <a:r>
              <a:rPr lang="zh-CN" sz="1200" dirty="0" smtClean="0">
                <a:ln>
                  <a:noFill/>
                </a:ln>
                <a:solidFill>
                  <a:schemeClr val="tx1"/>
                </a:solidFill>
                <a:sym typeface="+mn-ea"/>
              </a:rPr>
              <a:t>审核</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5" name="文本框 4"/>
          <p:cNvSpPr txBox="1"/>
          <p:nvPr/>
        </p:nvSpPr>
        <p:spPr>
          <a:xfrm>
            <a:off x="15660364" y="7127699"/>
            <a:ext cx="4500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城镇排水与污水处理设施竣工验收</a:t>
            </a:r>
            <a:r>
              <a:rPr lang="zh-CN" altLang="en-US" sz="1200" dirty="0" smtClean="0">
                <a:ln>
                  <a:noFill/>
                </a:ln>
                <a:solidFill>
                  <a:schemeClr val="tx1"/>
                </a:solidFill>
              </a:rPr>
              <a:t>备案</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6" name="文本框 5"/>
          <p:cNvSpPr txBox="1"/>
          <p:nvPr/>
        </p:nvSpPr>
        <p:spPr>
          <a:xfrm>
            <a:off x="15660364" y="7847779"/>
            <a:ext cx="4500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燃气设施建设工程竣工验收</a:t>
            </a:r>
            <a:r>
              <a:rPr lang="zh-CN" altLang="en-US" sz="1200" dirty="0" smtClean="0">
                <a:ln>
                  <a:noFill/>
                </a:ln>
                <a:solidFill>
                  <a:schemeClr val="tx1"/>
                </a:solidFill>
              </a:rPr>
              <a:t>备案</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38" name="文本框 37"/>
          <p:cNvSpPr txBox="1"/>
          <p:nvPr/>
        </p:nvSpPr>
        <p:spPr>
          <a:xfrm>
            <a:off x="5313358" y="2054225"/>
            <a:ext cx="2663810" cy="2004988"/>
          </a:xfrm>
          <a:prstGeom prst="rect">
            <a:avLst/>
          </a:prstGeom>
          <a:noFill/>
          <a:ln w="9525" cmpd="sng">
            <a:solidFill>
              <a:schemeClr val="tx1"/>
            </a:solidFill>
            <a:prstDash val="solid"/>
          </a:ln>
        </p:spPr>
        <p:txBody>
          <a:bodyPr wrap="square" bIns="0" rtlCol="0">
            <a:noAutofit/>
          </a:bodyPr>
          <a:lstStyle/>
          <a:p>
            <a:endParaRPr lang="en-US" altLang="zh-CN" sz="1200">
              <a:ln>
                <a:noFill/>
              </a:ln>
              <a:solidFill>
                <a:schemeClr val="tx1"/>
              </a:solidFill>
            </a:endParaRPr>
          </a:p>
        </p:txBody>
      </p:sp>
      <p:sp>
        <p:nvSpPr>
          <p:cNvPr id="12" name="文本框 11"/>
          <p:cNvSpPr txBox="1"/>
          <p:nvPr/>
        </p:nvSpPr>
        <p:spPr>
          <a:xfrm>
            <a:off x="5476838" y="3130519"/>
            <a:ext cx="2357454" cy="785818"/>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rPr>
              <a:t>建设用地</a:t>
            </a:r>
            <a:r>
              <a:rPr lang="zh-CN" altLang="en-US" sz="1200" dirty="0" smtClean="0">
                <a:ln>
                  <a:noFill/>
                </a:ln>
                <a:solidFill>
                  <a:schemeClr val="tx1"/>
                </a:solidFill>
              </a:rPr>
              <a:t>规划许可证核发</a:t>
            </a:r>
            <a:endParaRPr lang="en-US" altLang="zh-CN" sz="1200" dirty="0" smtClean="0">
              <a:ln>
                <a:noFill/>
              </a:ln>
              <a:solidFill>
                <a:schemeClr val="tx1"/>
              </a:solidFill>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1</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19" name="文本框 18"/>
          <p:cNvSpPr txBox="1"/>
          <p:nvPr/>
        </p:nvSpPr>
        <p:spPr>
          <a:xfrm>
            <a:off x="5476838" y="2201826"/>
            <a:ext cx="2357454" cy="785818"/>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smtClean="0">
                <a:solidFill>
                  <a:schemeClr val="tx1"/>
                </a:solidFill>
                <a:sym typeface="+mn-ea"/>
              </a:rPr>
              <a:t>企业投资项目核准或备案</a:t>
            </a:r>
            <a:endParaRPr lang="en-US" altLang="zh-CN" sz="1200" dirty="0" smtClean="0">
              <a:solidFill>
                <a:schemeClr val="tx1"/>
              </a:solidFill>
              <a:sym typeface="+mn-ea"/>
            </a:endParaRPr>
          </a:p>
          <a:p>
            <a:pPr algn="ctr"/>
            <a:r>
              <a:rPr lang="zh-CN" altLang="en-US" sz="1200" dirty="0" smtClean="0">
                <a:solidFill>
                  <a:schemeClr val="tx1"/>
                </a:solidFill>
                <a:sym typeface="+mn-ea"/>
              </a:rPr>
              <a:t>（审批时限：核准</a:t>
            </a:r>
            <a:r>
              <a:rPr lang="en-US" altLang="zh-CN" sz="1200" dirty="0" smtClean="0">
                <a:solidFill>
                  <a:schemeClr val="tx1"/>
                </a:solidFill>
                <a:sym typeface="+mn-ea"/>
              </a:rPr>
              <a:t>5</a:t>
            </a:r>
            <a:r>
              <a:rPr lang="zh-CN" altLang="en-US" sz="1200" dirty="0" smtClean="0">
                <a:solidFill>
                  <a:schemeClr val="tx1"/>
                </a:solidFill>
                <a:sym typeface="+mn-ea"/>
              </a:rPr>
              <a:t>个工作日，备案</a:t>
            </a:r>
            <a:r>
              <a:rPr lang="en-US" altLang="zh-CN" sz="1200" dirty="0" smtClean="0">
                <a:solidFill>
                  <a:schemeClr val="tx1"/>
                </a:solidFill>
                <a:sym typeface="+mn-ea"/>
              </a:rPr>
              <a:t>1</a:t>
            </a:r>
            <a:r>
              <a:rPr lang="zh-CN" altLang="en-US" sz="1200" dirty="0" smtClean="0">
                <a:solidFill>
                  <a:schemeClr val="tx1"/>
                </a:solidFill>
                <a:sym typeface="+mn-ea"/>
              </a:rPr>
              <a:t>个工作日）</a:t>
            </a:r>
          </a:p>
        </p:txBody>
      </p:sp>
      <p:sp>
        <p:nvSpPr>
          <p:cNvPr id="130" name="文本框 129"/>
          <p:cNvSpPr txBox="1"/>
          <p:nvPr/>
        </p:nvSpPr>
        <p:spPr>
          <a:xfrm>
            <a:off x="5976904" y="11808187"/>
            <a:ext cx="4286280" cy="36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洪水影响评价</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132" name="文本框 131"/>
          <p:cNvSpPr txBox="1"/>
          <p:nvPr/>
        </p:nvSpPr>
        <p:spPr>
          <a:xfrm>
            <a:off x="10477498" y="11808187"/>
            <a:ext cx="4643470" cy="36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建设工程文物保护和考古</a:t>
            </a:r>
            <a:r>
              <a:rPr lang="zh-CN" altLang="en-US" sz="1200" dirty="0" smtClean="0">
                <a:ln>
                  <a:noFill/>
                </a:ln>
                <a:solidFill>
                  <a:schemeClr val="tx1"/>
                </a:solidFill>
              </a:rPr>
              <a:t>许可</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33" name="文本框 132"/>
          <p:cNvSpPr txBox="1"/>
          <p:nvPr/>
        </p:nvSpPr>
        <p:spPr>
          <a:xfrm>
            <a:off x="15335282" y="11808203"/>
            <a:ext cx="4786346" cy="612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占用农业</a:t>
            </a:r>
            <a:r>
              <a:rPr lang="zh-CN" sz="1200" dirty="0" smtClean="0">
                <a:ln>
                  <a:noFill/>
                </a:ln>
                <a:solidFill>
                  <a:schemeClr val="tx1"/>
                </a:solidFill>
              </a:rPr>
              <a:t>灌溉</a:t>
            </a:r>
            <a:r>
              <a:rPr lang="zh-CN" altLang="en-US" sz="1200" dirty="0" smtClean="0">
                <a:ln>
                  <a:noFill/>
                </a:ln>
                <a:solidFill>
                  <a:schemeClr val="tx1"/>
                </a:solidFill>
              </a:rPr>
              <a:t>水源</a:t>
            </a:r>
            <a:r>
              <a:rPr lang="zh-CN" sz="1200" dirty="0" smtClean="0">
                <a:ln>
                  <a:noFill/>
                </a:ln>
                <a:solidFill>
                  <a:schemeClr val="tx1"/>
                </a:solidFill>
              </a:rPr>
              <a:t>、</a:t>
            </a:r>
            <a:r>
              <a:rPr lang="zh-CN" sz="1200" dirty="0">
                <a:ln>
                  <a:noFill/>
                </a:ln>
                <a:solidFill>
                  <a:schemeClr val="tx1"/>
                </a:solidFill>
              </a:rPr>
              <a:t>灌排工程设施</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134" name="文本框 133"/>
          <p:cNvSpPr txBox="1"/>
          <p:nvPr/>
        </p:nvSpPr>
        <p:spPr>
          <a:xfrm>
            <a:off x="1402780" y="8063731"/>
            <a:ext cx="4500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涉及国家安全事项的建设项目</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29" name="文本框 28"/>
          <p:cNvSpPr txBox="1"/>
          <p:nvPr/>
        </p:nvSpPr>
        <p:spPr>
          <a:xfrm>
            <a:off x="1261996" y="7631683"/>
            <a:ext cx="9180000" cy="3636000"/>
          </a:xfrm>
          <a:prstGeom prst="rect">
            <a:avLst/>
          </a:prstGeom>
          <a:noFill/>
          <a:ln w="9525" cmpd="sng">
            <a:solidFill>
              <a:srgbClr val="000000"/>
            </a:solidFill>
            <a:prstDash val="solid"/>
          </a:ln>
        </p:spPr>
        <p:txBody>
          <a:bodyPr wrap="square" bIns="0" rtlCol="0">
            <a:noAutofit/>
          </a:bodyPr>
          <a:lstStyle/>
          <a:p>
            <a:pPr algn="ctr"/>
            <a:r>
              <a:rPr lang="zh-CN" sz="1400" b="1">
                <a:ln>
                  <a:noFill/>
                </a:ln>
                <a:solidFill>
                  <a:schemeClr val="tx1"/>
                </a:solidFill>
              </a:rPr>
              <a:t>第一、二阶段可并联或并行办理事项</a:t>
            </a:r>
          </a:p>
        </p:txBody>
      </p:sp>
      <p:sp>
        <p:nvSpPr>
          <p:cNvPr id="32" name="文本框 31"/>
          <p:cNvSpPr txBox="1"/>
          <p:nvPr/>
        </p:nvSpPr>
        <p:spPr>
          <a:xfrm>
            <a:off x="10619804" y="10202881"/>
            <a:ext cx="9720000" cy="1044000"/>
          </a:xfrm>
          <a:prstGeom prst="rect">
            <a:avLst/>
          </a:prstGeom>
          <a:noFill/>
          <a:ln w="9525" cmpd="sng">
            <a:solidFill>
              <a:srgbClr val="000000"/>
            </a:solidFill>
            <a:prstDash val="solid"/>
          </a:ln>
        </p:spPr>
        <p:txBody>
          <a:bodyPr wrap="square" bIns="0" rtlCol="0">
            <a:noAutofit/>
          </a:bodyPr>
          <a:lstStyle/>
          <a:p>
            <a:pPr algn="ctr"/>
            <a:r>
              <a:rPr lang="zh-CN" sz="1400" b="1">
                <a:ln>
                  <a:noFill/>
                </a:ln>
                <a:solidFill>
                  <a:schemeClr val="tx1"/>
                </a:solidFill>
              </a:rPr>
              <a:t>第二、三阶段可并联或并行办理事项</a:t>
            </a:r>
          </a:p>
        </p:txBody>
      </p:sp>
      <p:sp>
        <p:nvSpPr>
          <p:cNvPr id="81" name="文本框 133"/>
          <p:cNvSpPr txBox="1"/>
          <p:nvPr/>
        </p:nvSpPr>
        <p:spPr>
          <a:xfrm>
            <a:off x="15660364" y="8567859"/>
            <a:ext cx="4500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涉及国家安全事项的建设项目</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sp>
        <p:nvSpPr>
          <p:cNvPr id="82" name="文本框 85"/>
          <p:cNvSpPr txBox="1"/>
          <p:nvPr/>
        </p:nvSpPr>
        <p:spPr>
          <a:xfrm>
            <a:off x="1404872" y="12672283"/>
            <a:ext cx="8856000" cy="36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跨越、穿越公路修建桥梁、渡槽或者架设、埋设管线（道）、电缆等设施审批（审批时限：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84" name="文本框 67"/>
          <p:cNvSpPr txBox="1"/>
          <p:nvPr/>
        </p:nvSpPr>
        <p:spPr>
          <a:xfrm>
            <a:off x="1402780" y="10439995"/>
            <a:ext cx="8928992"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rPr>
              <a:t>应建防空地下室的民用建筑项目报建审批（含人防工程初步设计审查或防空地下室易地建设审批）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77" name="文本框 255"/>
          <p:cNvSpPr txBox="1"/>
          <p:nvPr/>
        </p:nvSpPr>
        <p:spPr>
          <a:xfrm>
            <a:off x="1402780" y="9647987"/>
            <a:ext cx="8928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危险化学品建设项目安全条件审查（审批时限：</a:t>
            </a:r>
            <a:r>
              <a:rPr lang="en-US" altLang="zh-CN" sz="1200" dirty="0" smtClean="0">
                <a:solidFill>
                  <a:schemeClr val="tx1"/>
                </a:solidFill>
                <a:sym typeface="+mn-ea"/>
              </a:rPr>
              <a:t>19</a:t>
            </a:r>
            <a:r>
              <a:rPr lang="zh-CN" altLang="en-US" sz="1200" dirty="0" smtClean="0">
                <a:solidFill>
                  <a:schemeClr val="tx1"/>
                </a:solidFill>
                <a:sym typeface="+mn-ea"/>
              </a:rPr>
              <a:t>个工作日，在建设工程规划类许可证核发前办理完成即可）</a:t>
            </a:r>
          </a:p>
        </p:txBody>
      </p:sp>
      <p:sp>
        <p:nvSpPr>
          <p:cNvPr id="80" name="文本框 100"/>
          <p:cNvSpPr txBox="1"/>
          <p:nvPr/>
        </p:nvSpPr>
        <p:spPr>
          <a:xfrm>
            <a:off x="1402780" y="6299635"/>
            <a:ext cx="8820000" cy="90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sym typeface="+mn-ea"/>
              </a:rPr>
              <a:t>新建</a:t>
            </a:r>
            <a:r>
              <a:rPr lang="zh-CN" altLang="en-US" sz="1200" dirty="0" smtClean="0">
                <a:solidFill>
                  <a:schemeClr val="tx1"/>
                </a:solidFill>
                <a:sym typeface="+mn-ea"/>
              </a:rPr>
              <a:t>、扩建、改建建设</a:t>
            </a:r>
            <a:r>
              <a:rPr lang="zh-CN" sz="1200" dirty="0" smtClean="0">
                <a:ln>
                  <a:noFill/>
                </a:ln>
                <a:solidFill>
                  <a:schemeClr val="tx1"/>
                </a:solidFill>
                <a:sym typeface="+mn-ea"/>
              </a:rPr>
              <a:t>工程避免</a:t>
            </a:r>
            <a:r>
              <a:rPr lang="zh-CN" altLang="en-US" sz="1200" dirty="0" smtClean="0">
                <a:ln>
                  <a:noFill/>
                </a:ln>
                <a:solidFill>
                  <a:schemeClr val="tx1"/>
                </a:solidFill>
                <a:sym typeface="+mn-ea"/>
              </a:rPr>
              <a:t>危害</a:t>
            </a:r>
            <a:r>
              <a:rPr lang="zh-CN" sz="1200" dirty="0" smtClean="0">
                <a:ln>
                  <a:noFill/>
                </a:ln>
                <a:solidFill>
                  <a:schemeClr val="tx1"/>
                </a:solidFill>
                <a:sym typeface="+mn-ea"/>
              </a:rPr>
              <a:t>气象探测</a:t>
            </a:r>
            <a:r>
              <a:rPr lang="zh-CN" sz="1200" dirty="0">
                <a:ln>
                  <a:noFill/>
                </a:ln>
                <a:solidFill>
                  <a:schemeClr val="tx1"/>
                </a:solidFill>
                <a:sym typeface="+mn-ea"/>
              </a:rPr>
              <a:t>环境</a:t>
            </a:r>
            <a:r>
              <a:rPr lang="zh-CN" sz="1200" dirty="0" smtClean="0">
                <a:ln>
                  <a:noFill/>
                </a:ln>
                <a:solidFill>
                  <a:schemeClr val="tx1"/>
                </a:solidFill>
                <a:sym typeface="+mn-ea"/>
              </a:rPr>
              <a:t>审批</a:t>
            </a:r>
            <a:r>
              <a:rPr lang="zh-CN" altLang="en-US" sz="1200" dirty="0" smtClean="0">
                <a:solidFill>
                  <a:schemeClr val="tx1"/>
                </a:solidFill>
                <a:sym typeface="+mn-ea"/>
              </a:rPr>
              <a:t>（审批时限：</a:t>
            </a:r>
            <a:r>
              <a:rPr lang="en-US" altLang="zh-CN" sz="1200" dirty="0" smtClean="0">
                <a:solidFill>
                  <a:schemeClr val="tx1"/>
                </a:solidFill>
                <a:sym typeface="+mn-ea"/>
              </a:rPr>
              <a:t>11</a:t>
            </a:r>
            <a:r>
              <a:rPr lang="zh-CN" altLang="en-US" sz="1200" dirty="0" smtClean="0">
                <a:solidFill>
                  <a:schemeClr val="tx1"/>
                </a:solidFill>
                <a:sym typeface="+mn-ea"/>
              </a:rPr>
              <a:t>个工作日）</a:t>
            </a:r>
          </a:p>
        </p:txBody>
      </p:sp>
      <p:sp>
        <p:nvSpPr>
          <p:cNvPr id="83" name="文本框 133"/>
          <p:cNvSpPr txBox="1"/>
          <p:nvPr/>
        </p:nvSpPr>
        <p:spPr>
          <a:xfrm>
            <a:off x="1402780" y="8855899"/>
            <a:ext cx="8928000" cy="72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筹备设立（含扩建、异地重建）宗教活动场所以及宗教活动场所内改建或者新建建筑物审批（审批时限：</a:t>
            </a:r>
            <a:r>
              <a:rPr lang="en-US" altLang="zh-CN" sz="1200" dirty="0" smtClean="0">
                <a:solidFill>
                  <a:schemeClr val="tx1"/>
                </a:solidFill>
                <a:sym typeface="+mn-ea"/>
              </a:rPr>
              <a:t> 13</a:t>
            </a:r>
            <a:r>
              <a:rPr lang="zh-CN" altLang="en-US" sz="1200" dirty="0" smtClean="0">
                <a:solidFill>
                  <a:schemeClr val="tx1"/>
                </a:solidFill>
                <a:sym typeface="+mn-ea"/>
              </a:rPr>
              <a:t>个工作日）</a:t>
            </a:r>
          </a:p>
        </p:txBody>
      </p:sp>
      <p:sp>
        <p:nvSpPr>
          <p:cNvPr id="85" name="文本框 136"/>
          <p:cNvSpPr txBox="1"/>
          <p:nvPr/>
        </p:nvSpPr>
        <p:spPr>
          <a:xfrm>
            <a:off x="6011772" y="8063731"/>
            <a:ext cx="4320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超限高层建筑工程抗震设防审批（审批时限：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86" name="文本框 150"/>
          <p:cNvSpPr txBox="1"/>
          <p:nvPr/>
        </p:nvSpPr>
        <p:spPr>
          <a:xfrm>
            <a:off x="15336860" y="12492283"/>
            <a:ext cx="4788000" cy="54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节能审查（审批时限：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68" name="文本框 111"/>
          <p:cNvSpPr txBox="1"/>
          <p:nvPr/>
        </p:nvSpPr>
        <p:spPr>
          <a:xfrm>
            <a:off x="10764324" y="9395939"/>
            <a:ext cx="4536000" cy="54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建设工程施工招标文件（最高投标限价）、文件澄清或修改备案（审批时限：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69" name="文本框 111"/>
          <p:cNvSpPr txBox="1"/>
          <p:nvPr/>
        </p:nvSpPr>
        <p:spPr>
          <a:xfrm>
            <a:off x="10764324" y="8783811"/>
            <a:ext cx="4536000" cy="54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建设工程招标投标情况书面</a:t>
            </a:r>
            <a:r>
              <a:rPr lang="zh-CN" sz="1200" dirty="0" smtClean="0">
                <a:ln>
                  <a:noFill/>
                </a:ln>
                <a:solidFill>
                  <a:schemeClr val="tx1"/>
                </a:solidFill>
                <a:sym typeface="+mn-ea"/>
              </a:rPr>
              <a:t>报告</a:t>
            </a: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0" y="130123"/>
            <a:ext cx="21383625" cy="830997"/>
          </a:xfrm>
          <a:prstGeom prst="rect">
            <a:avLst/>
          </a:prstGeom>
          <a:noFill/>
        </p:spPr>
        <p:txBody>
          <a:bodyPr wrap="square" rtlCol="0">
            <a:spAutoFit/>
          </a:bodyPr>
          <a:lstStyle/>
          <a:p>
            <a:r>
              <a:rPr lang="zh-CN" altLang="en-US" sz="2400" dirty="0" smtClean="0">
                <a:solidFill>
                  <a:schemeClr val="tx1"/>
                </a:solidFill>
                <a:latin typeface="黑体" panose="02010609060101010101" pitchFamily="49" charset="-122"/>
                <a:ea typeface="黑体" panose="02010609060101010101" pitchFamily="49" charset="-122"/>
                <a:sym typeface="+mn-ea"/>
              </a:rPr>
              <a:t>附件</a:t>
            </a:r>
            <a:r>
              <a:rPr lang="en-US" altLang="zh-CN" sz="2400" dirty="0" smtClean="0">
                <a:solidFill>
                  <a:schemeClr val="tx1"/>
                </a:solidFill>
                <a:latin typeface="黑体" panose="02010609060101010101" pitchFamily="49" charset="-122"/>
                <a:ea typeface="黑体" panose="02010609060101010101" pitchFamily="49" charset="-122"/>
                <a:sym typeface="+mn-ea"/>
              </a:rPr>
              <a:t>6</a:t>
            </a:r>
            <a:r>
              <a:rPr lang="zh-CN" altLang="en-US" sz="2400" dirty="0" smtClean="0">
                <a:solidFill>
                  <a:schemeClr val="tx1"/>
                </a:solidFill>
                <a:latin typeface="黑体" panose="02010609060101010101" pitchFamily="49" charset="-122"/>
                <a:ea typeface="黑体" panose="02010609060101010101" pitchFamily="49" charset="-122"/>
                <a:sym typeface="+mn-ea"/>
              </a:rPr>
              <a:t>：                                              湖南省工程建设项目审批流程指导图</a:t>
            </a:r>
            <a:endParaRPr lang="en-US" altLang="zh-CN" sz="2400" dirty="0" smtClean="0">
              <a:solidFill>
                <a:schemeClr val="tx1"/>
              </a:solidFill>
              <a:latin typeface="黑体" panose="02010609060101010101" pitchFamily="49" charset="-122"/>
              <a:ea typeface="黑体" panose="02010609060101010101" pitchFamily="49" charset="-122"/>
              <a:sym typeface="+mn-ea"/>
            </a:endParaRPr>
          </a:p>
          <a:p>
            <a:pPr algn="ctr"/>
            <a:r>
              <a:rPr lang="zh-CN" altLang="en-US" sz="2400" dirty="0" smtClean="0">
                <a:solidFill>
                  <a:schemeClr val="tx1"/>
                </a:solidFill>
                <a:latin typeface="黑体" panose="02010609060101010101" pitchFamily="49" charset="-122"/>
                <a:ea typeface="黑体" panose="02010609060101010101" pitchFamily="49" charset="-122"/>
              </a:rPr>
              <a:t>（实行区域评估的带方案出让土地的社会投资房屋建筑项目）  总审批时限：</a:t>
            </a:r>
            <a:r>
              <a:rPr lang="en-US" altLang="zh-CN" sz="2400" dirty="0" smtClean="0">
                <a:solidFill>
                  <a:schemeClr val="tx1"/>
                </a:solidFill>
                <a:latin typeface="黑体" panose="02010609060101010101" pitchFamily="49" charset="-122"/>
                <a:ea typeface="黑体" panose="02010609060101010101" pitchFamily="49" charset="-122"/>
              </a:rPr>
              <a:t>40 </a:t>
            </a:r>
            <a:r>
              <a:rPr lang="zh-CN" altLang="en-US" sz="2400" dirty="0" smtClean="0">
                <a:solidFill>
                  <a:schemeClr val="tx1"/>
                </a:solidFill>
                <a:latin typeface="黑体" panose="02010609060101010101" pitchFamily="49" charset="-122"/>
                <a:ea typeface="黑体" panose="02010609060101010101" pitchFamily="49" charset="-122"/>
              </a:rPr>
              <a:t>个工作日</a:t>
            </a:r>
          </a:p>
        </p:txBody>
      </p:sp>
      <p:sp>
        <p:nvSpPr>
          <p:cNvPr id="3" name="五边形 2"/>
          <p:cNvSpPr/>
          <p:nvPr/>
        </p:nvSpPr>
        <p:spPr>
          <a:xfrm>
            <a:off x="1014730" y="998220"/>
            <a:ext cx="3630295" cy="6032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7" name="任意多边形 6"/>
          <p:cNvSpPr/>
          <p:nvPr/>
        </p:nvSpPr>
        <p:spPr>
          <a:xfrm>
            <a:off x="12615545" y="998220"/>
            <a:ext cx="3946525" cy="6032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第三</a:t>
            </a:r>
            <a:r>
              <a:rPr lang="zh-CN" altLang="en-US" sz="1765" b="1" dirty="0">
                <a:solidFill>
                  <a:schemeClr val="tx1"/>
                </a:solidFill>
              </a:rPr>
              <a:t>阶段（施工许可阶段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23</a:t>
            </a:r>
            <a:r>
              <a:rPr lang="zh-CN" altLang="en-US" sz="1765" b="1" dirty="0" smtClean="0">
                <a:solidFill>
                  <a:schemeClr val="tx1"/>
                </a:solidFill>
              </a:rPr>
              <a:t>个工作日</a:t>
            </a:r>
          </a:p>
        </p:txBody>
      </p:sp>
      <p:sp>
        <p:nvSpPr>
          <p:cNvPr id="8" name="任意多边形 7"/>
          <p:cNvSpPr/>
          <p:nvPr/>
        </p:nvSpPr>
        <p:spPr>
          <a:xfrm>
            <a:off x="16552755" y="998200"/>
            <a:ext cx="3833200" cy="60340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第四阶段（竣工验收阶段）</a:t>
            </a:r>
          </a:p>
        </p:txBody>
      </p:sp>
      <p:cxnSp>
        <p:nvCxnSpPr>
          <p:cNvPr id="9" name="直接连接符 8"/>
          <p:cNvCxnSpPr/>
          <p:nvPr>
            <p:custDataLst>
              <p:tags r:id="rId1"/>
            </p:custDataLst>
          </p:nvPr>
        </p:nvCxnSpPr>
        <p:spPr>
          <a:xfrm>
            <a:off x="1090775" y="5630849"/>
            <a:ext cx="19499200"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 name="组合 21"/>
          <p:cNvGrpSpPr/>
          <p:nvPr>
            <p:custDataLst>
              <p:tags r:id="rId2"/>
            </p:custDataLst>
          </p:nvPr>
        </p:nvGrpSpPr>
        <p:grpSpPr>
          <a:xfrm>
            <a:off x="1316990" y="2131695"/>
            <a:ext cx="2693670" cy="842645"/>
            <a:chOff x="2826" y="3657"/>
            <a:chExt cx="4242" cy="1327"/>
          </a:xfrm>
        </p:grpSpPr>
        <p:sp>
          <p:nvSpPr>
            <p:cNvPr id="15" name="文本框 14"/>
            <p:cNvSpPr txBox="1"/>
            <p:nvPr/>
          </p:nvSpPr>
          <p:spPr>
            <a:xfrm>
              <a:off x="2826" y="3657"/>
              <a:ext cx="4242" cy="1327"/>
            </a:xfrm>
            <a:prstGeom prst="rect">
              <a:avLst/>
            </a:prstGeom>
            <a:noFill/>
            <a:ln w="9525" cmpd="sng">
              <a:solidFill>
                <a:srgbClr val="000000"/>
              </a:solidFill>
              <a:prstDash val="solid"/>
            </a:ln>
          </p:spPr>
          <p:txBody>
            <a:bodyPr wrap="square" bIns="0" rtlCol="0">
              <a:noAutofit/>
            </a:bodyPr>
            <a:lstStyle/>
            <a:p>
              <a:endParaRPr lang="zh-CN" altLang="en-US" sz="1765">
                <a:ln>
                  <a:noFill/>
                </a:ln>
                <a:solidFill>
                  <a:schemeClr val="tx1"/>
                </a:solidFill>
              </a:endParaRPr>
            </a:p>
          </p:txBody>
        </p:sp>
        <p:sp>
          <p:nvSpPr>
            <p:cNvPr id="11" name="文本框 10"/>
            <p:cNvSpPr txBox="1"/>
            <p:nvPr/>
          </p:nvSpPr>
          <p:spPr>
            <a:xfrm>
              <a:off x="2945" y="3813"/>
              <a:ext cx="4004" cy="1016"/>
            </a:xfrm>
            <a:prstGeom prst="rect">
              <a:avLst/>
            </a:prstGeom>
            <a:noFill/>
            <a:ln w="0" cmpd="sng">
              <a:solidFill>
                <a:srgbClr val="000000"/>
              </a:solidFill>
              <a:prstDash val="solid"/>
            </a:ln>
          </p:spPr>
          <p:txBody>
            <a:bodyPr wrap="square" rtlCol="0">
              <a:spAutoFit/>
            </a:bodyPr>
            <a:lstStyle/>
            <a:p>
              <a:r>
                <a:rPr lang="zh-CN" altLang="en-US" sz="1200" dirty="0">
                  <a:ln>
                    <a:noFill/>
                  </a:ln>
                  <a:solidFill>
                    <a:schemeClr val="tx1"/>
                  </a:solidFill>
                </a:rPr>
                <a:t>相关部门通过多规合一业务协同</a:t>
              </a:r>
              <a:r>
                <a:rPr lang="zh-CN" altLang="en-US" sz="1200" dirty="0" smtClean="0">
                  <a:solidFill>
                    <a:schemeClr val="tx1"/>
                  </a:solidFill>
                </a:rPr>
                <a:t>提出工程建设设计方案，</a:t>
              </a:r>
              <a:r>
                <a:rPr lang="zh-CN" altLang="en-US" sz="1200" dirty="0" smtClean="0">
                  <a:ln>
                    <a:noFill/>
                  </a:ln>
                  <a:solidFill>
                    <a:schemeClr val="tx1"/>
                  </a:solidFill>
                </a:rPr>
                <a:t>，</a:t>
              </a:r>
              <a:r>
                <a:rPr lang="zh-CN" altLang="en-US" sz="1200" dirty="0">
                  <a:ln>
                    <a:noFill/>
                  </a:ln>
                  <a:solidFill>
                    <a:schemeClr val="tx1"/>
                  </a:solidFill>
                </a:rPr>
                <a:t>以及需要开展的评估评价事项要求</a:t>
              </a:r>
            </a:p>
          </p:txBody>
        </p:sp>
      </p:grpSp>
      <p:grpSp>
        <p:nvGrpSpPr>
          <p:cNvPr id="13" name="组合 20"/>
          <p:cNvGrpSpPr/>
          <p:nvPr>
            <p:custDataLst>
              <p:tags r:id="rId3"/>
            </p:custDataLst>
          </p:nvPr>
        </p:nvGrpSpPr>
        <p:grpSpPr>
          <a:xfrm>
            <a:off x="1014730" y="998200"/>
            <a:ext cx="19371225" cy="603400"/>
            <a:chOff x="1598" y="1572"/>
            <a:chExt cx="30506" cy="950"/>
          </a:xfrm>
        </p:grpSpPr>
        <p:sp>
          <p:nvSpPr>
            <p:cNvPr id="16" name="五边形 15"/>
            <p:cNvSpPr/>
            <p:nvPr/>
          </p:nvSpPr>
          <p:spPr>
            <a:xfrm>
              <a:off x="1598" y="1572"/>
              <a:ext cx="5717" cy="9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17" name="任意多边形 16"/>
            <p:cNvSpPr/>
            <p:nvPr/>
          </p:nvSpPr>
          <p:spPr>
            <a:xfrm>
              <a:off x="7311" y="1572"/>
              <a:ext cx="6215"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第一</a:t>
              </a:r>
              <a:r>
                <a:rPr lang="zh-CN" altLang="en-US" sz="1765" b="1" dirty="0">
                  <a:solidFill>
                    <a:schemeClr val="tx1"/>
                  </a:solidFill>
                </a:rPr>
                <a:t>阶段（立项用地规划许可阶段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6</a:t>
              </a:r>
              <a:r>
                <a:rPr lang="zh-CN" altLang="en-US" sz="1765" b="1" dirty="0" smtClean="0">
                  <a:solidFill>
                    <a:schemeClr val="tx1"/>
                  </a:solidFill>
                </a:rPr>
                <a:t>个工作日</a:t>
              </a:r>
            </a:p>
          </p:txBody>
        </p:sp>
        <p:sp>
          <p:nvSpPr>
            <p:cNvPr id="18" name="任意多边形 17"/>
            <p:cNvSpPr/>
            <p:nvPr/>
          </p:nvSpPr>
          <p:spPr>
            <a:xfrm>
              <a:off x="13549" y="1572"/>
              <a:ext cx="6303"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第二</a:t>
              </a:r>
              <a:r>
                <a:rPr lang="zh-CN" altLang="en-US" sz="1765" b="1" dirty="0">
                  <a:solidFill>
                    <a:schemeClr val="tx1"/>
                  </a:solidFill>
                </a:rPr>
                <a:t>阶段（工程建设许可阶段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1</a:t>
              </a:r>
              <a:r>
                <a:rPr lang="zh-CN" altLang="en-US" sz="1765" b="1" dirty="0" smtClean="0">
                  <a:solidFill>
                    <a:schemeClr val="tx1"/>
                  </a:solidFill>
                </a:rPr>
                <a:t>个工作日</a:t>
              </a:r>
            </a:p>
          </p:txBody>
        </p:sp>
        <p:sp>
          <p:nvSpPr>
            <p:cNvPr id="20" name="任意多边形 19"/>
            <p:cNvSpPr/>
            <p:nvPr/>
          </p:nvSpPr>
          <p:spPr>
            <a:xfrm>
              <a:off x="26067" y="1572"/>
              <a:ext cx="6037" cy="95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第四</a:t>
              </a:r>
              <a:r>
                <a:rPr lang="zh-CN" altLang="en-US" sz="1765" b="1" dirty="0">
                  <a:solidFill>
                    <a:schemeClr val="tx1"/>
                  </a:solidFill>
                </a:rPr>
                <a:t>阶段（竣工验收阶段</a:t>
              </a:r>
              <a:r>
                <a:rPr lang="zh-CN" altLang="en-US" sz="1765" b="1" dirty="0" smtClean="0">
                  <a:solidFill>
                    <a:schemeClr val="tx1"/>
                  </a:solidFill>
                </a:rPr>
                <a:t>）</a:t>
              </a:r>
              <a:endParaRPr lang="en-US" altLang="zh-CN" sz="1765" b="1" dirty="0" smtClean="0">
                <a:solidFill>
                  <a:schemeClr val="tx1"/>
                </a:solidFill>
              </a:endParaRPr>
            </a:p>
            <a:p>
              <a:pPr algn="ctr"/>
              <a:r>
                <a:rPr lang="zh-CN" altLang="en-US" sz="1765" b="1" dirty="0" smtClean="0">
                  <a:solidFill>
                    <a:schemeClr val="tx1"/>
                  </a:solidFill>
                </a:rPr>
                <a:t>阶段时限：</a:t>
              </a:r>
              <a:r>
                <a:rPr lang="en-US" altLang="zh-CN" sz="1765" b="1" dirty="0" smtClean="0">
                  <a:solidFill>
                    <a:schemeClr val="tx1"/>
                  </a:solidFill>
                </a:rPr>
                <a:t>10</a:t>
              </a:r>
              <a:r>
                <a:rPr lang="zh-CN" altLang="en-US" sz="1765" b="1" dirty="0" smtClean="0">
                  <a:solidFill>
                    <a:schemeClr val="tx1"/>
                  </a:solidFill>
                </a:rPr>
                <a:t>个工作日</a:t>
              </a:r>
            </a:p>
          </p:txBody>
        </p:sp>
      </p:grpSp>
      <p:sp>
        <p:nvSpPr>
          <p:cNvPr id="25" name="文本框 24"/>
          <p:cNvSpPr txBox="1"/>
          <p:nvPr/>
        </p:nvSpPr>
        <p:spPr>
          <a:xfrm>
            <a:off x="1267461" y="3935095"/>
            <a:ext cx="2780618" cy="1552878"/>
          </a:xfrm>
          <a:prstGeom prst="rect">
            <a:avLst/>
          </a:prstGeom>
          <a:noFill/>
          <a:ln w="9525" cmpd="sng">
            <a:solidFill>
              <a:srgbClr val="000000"/>
            </a:solidFill>
            <a:prstDash val="solid"/>
          </a:ln>
        </p:spPr>
        <p:txBody>
          <a:bodyPr wrap="square" bIns="0" rtlCol="0">
            <a:noAutofit/>
          </a:bodyPr>
          <a:lstStyle/>
          <a:p>
            <a:pPr>
              <a:lnSpc>
                <a:spcPts val="1600"/>
              </a:lnSpc>
            </a:pPr>
            <a:r>
              <a:rPr lang="zh-CN" altLang="en-US" sz="1200" dirty="0" smtClean="0">
                <a:solidFill>
                  <a:schemeClr val="tx1"/>
                </a:solidFill>
              </a:rPr>
              <a:t>各类开发区、工业园区、新区等推行</a:t>
            </a:r>
            <a:r>
              <a:rPr lang="zh-CN" altLang="en-US" sz="1200" dirty="0" smtClean="0">
                <a:ln>
                  <a:noFill/>
                </a:ln>
                <a:solidFill>
                  <a:schemeClr val="tx1"/>
                </a:solidFill>
              </a:rPr>
              <a:t>区域</a:t>
            </a:r>
            <a:r>
              <a:rPr lang="zh-CN" altLang="en-US" sz="1200" dirty="0">
                <a:ln>
                  <a:noFill/>
                </a:ln>
                <a:solidFill>
                  <a:schemeClr val="tx1"/>
                </a:solidFill>
              </a:rPr>
              <a:t>评估：</a:t>
            </a:r>
          </a:p>
          <a:p>
            <a:pPr>
              <a:lnSpc>
                <a:spcPts val="1600"/>
              </a:lnSpc>
            </a:pPr>
            <a:r>
              <a:rPr lang="zh-CN" altLang="en-US" sz="1200" dirty="0">
                <a:ln>
                  <a:noFill/>
                </a:ln>
                <a:solidFill>
                  <a:schemeClr val="tx1"/>
                </a:solidFill>
              </a:rPr>
              <a:t>地震安全性评估、压覆重要矿产资源评估、地质灾害危险性评估、环境影响评价、节能评价</a:t>
            </a:r>
            <a:r>
              <a:rPr lang="zh-CN" altLang="en-US" sz="1200" dirty="0" smtClean="0">
                <a:ln>
                  <a:noFill/>
                </a:ln>
                <a:solidFill>
                  <a:schemeClr val="tx1"/>
                </a:solidFill>
              </a:rPr>
              <a:t>、水土保持</a:t>
            </a:r>
            <a:r>
              <a:rPr lang="zh-CN" altLang="en-US" sz="1200" dirty="0">
                <a:ln>
                  <a:noFill/>
                </a:ln>
                <a:solidFill>
                  <a:schemeClr val="tx1"/>
                </a:solidFill>
              </a:rPr>
              <a:t>方案、洪水影响评价、取水许可、航道通航条件影响评价</a:t>
            </a:r>
            <a:r>
              <a:rPr lang="zh-CN" altLang="en-US" sz="1200" dirty="0" smtClean="0">
                <a:ln>
                  <a:noFill/>
                </a:ln>
                <a:solidFill>
                  <a:schemeClr val="tx1"/>
                </a:solidFill>
              </a:rPr>
              <a:t>、建设项目</a:t>
            </a:r>
            <a:r>
              <a:rPr lang="zh-CN" altLang="en-US" sz="1200" dirty="0">
                <a:ln>
                  <a:noFill/>
                </a:ln>
                <a:solidFill>
                  <a:schemeClr val="tx1"/>
                </a:solidFill>
              </a:rPr>
              <a:t>安全评价等</a:t>
            </a:r>
          </a:p>
        </p:txBody>
      </p:sp>
      <p:cxnSp>
        <p:nvCxnSpPr>
          <p:cNvPr id="27" name="直接箭头连接符 26"/>
          <p:cNvCxnSpPr>
            <a:stCxn id="25" idx="0"/>
            <a:endCxn id="15" idx="2"/>
          </p:cNvCxnSpPr>
          <p:nvPr>
            <p:custDataLst>
              <p:tags r:id="rId4"/>
            </p:custDataLst>
          </p:nvPr>
        </p:nvCxnSpPr>
        <p:spPr>
          <a:xfrm rot="5400000" flipH="1" flipV="1">
            <a:off x="2180420" y="3451691"/>
            <a:ext cx="960755" cy="605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custDataLst>
              <p:tags r:id="rId5"/>
            </p:custDataLst>
          </p:nvPr>
        </p:nvCxnSpPr>
        <p:spPr>
          <a:xfrm>
            <a:off x="4082098" y="2553335"/>
            <a:ext cx="1180426" cy="568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9405928" y="2201825"/>
            <a:ext cx="2357454" cy="1214446"/>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建设工程</a:t>
            </a:r>
            <a:r>
              <a:rPr lang="zh-CN" altLang="en-US" sz="1200" dirty="0" smtClean="0">
                <a:ln>
                  <a:noFill/>
                </a:ln>
                <a:solidFill>
                  <a:schemeClr val="tx1"/>
                </a:solidFill>
              </a:rPr>
              <a:t>规划类</a:t>
            </a:r>
            <a:r>
              <a:rPr lang="zh-CN" altLang="en-US" sz="1200" dirty="0">
                <a:ln>
                  <a:noFill/>
                </a:ln>
                <a:solidFill>
                  <a:schemeClr val="tx1"/>
                </a:solidFill>
              </a:rPr>
              <a:t>许可证核发</a:t>
            </a:r>
          </a:p>
          <a:p>
            <a:pPr algn="ctr"/>
            <a:r>
              <a:rPr lang="zh-CN" altLang="en-US" sz="1200" dirty="0" smtClean="0">
                <a:ln>
                  <a:noFill/>
                </a:ln>
                <a:solidFill>
                  <a:schemeClr val="tx1"/>
                </a:solidFill>
              </a:rPr>
              <a:t>（含设计方案</a:t>
            </a:r>
            <a:r>
              <a:rPr lang="zh-CN" altLang="en-US" sz="1200" dirty="0">
                <a:ln>
                  <a:noFill/>
                </a:ln>
                <a:solidFill>
                  <a:schemeClr val="tx1"/>
                </a:solidFill>
              </a:rPr>
              <a:t>审查</a:t>
            </a:r>
            <a:r>
              <a:rPr lang="zh-CN" altLang="en-US" sz="1200" dirty="0" smtClean="0">
                <a:ln>
                  <a:noFill/>
                </a:ln>
                <a:solidFill>
                  <a:schemeClr val="tx1"/>
                </a:solidFill>
              </a:rPr>
              <a:t>）</a:t>
            </a:r>
            <a:endParaRPr lang="en-US" altLang="zh-CN" sz="1200" dirty="0" smtClean="0">
              <a:ln>
                <a:noFill/>
              </a:ln>
              <a:solidFill>
                <a:schemeClr val="tx1"/>
              </a:solidFill>
            </a:endParaRPr>
          </a:p>
          <a:p>
            <a:pPr algn="ctr"/>
            <a:r>
              <a:rPr lang="zh-CN" altLang="en-US" sz="1200" dirty="0" smtClean="0">
                <a:solidFill>
                  <a:schemeClr val="tx1"/>
                </a:solidFill>
              </a:rPr>
              <a:t>（审批时限：</a:t>
            </a:r>
            <a:r>
              <a:rPr lang="en-US" altLang="zh-CN" sz="1200" dirty="0" smtClean="0">
                <a:solidFill>
                  <a:schemeClr val="tx1"/>
                </a:solidFill>
              </a:rPr>
              <a:t>1</a:t>
            </a:r>
            <a:r>
              <a:rPr lang="zh-CN" altLang="en-US" sz="1200" dirty="0" smtClean="0">
                <a:solidFill>
                  <a:schemeClr val="tx1"/>
                </a:solidFill>
              </a:rPr>
              <a:t>个工作日，实行告知承诺制）</a:t>
            </a:r>
            <a:endParaRPr lang="zh-CN" altLang="en-US" sz="1200" dirty="0" smtClean="0">
              <a:ln>
                <a:noFill/>
              </a:ln>
              <a:solidFill>
                <a:schemeClr val="tx1"/>
              </a:solidFill>
            </a:endParaRPr>
          </a:p>
        </p:txBody>
      </p:sp>
      <p:sp>
        <p:nvSpPr>
          <p:cNvPr id="52" name="文本框 51"/>
          <p:cNvSpPr txBox="1"/>
          <p:nvPr/>
        </p:nvSpPr>
        <p:spPr>
          <a:xfrm>
            <a:off x="9263052" y="2054225"/>
            <a:ext cx="2643206" cy="1536065"/>
          </a:xfrm>
          <a:prstGeom prst="rect">
            <a:avLst/>
          </a:prstGeom>
          <a:noFill/>
          <a:ln w="9525" cmpd="sng">
            <a:solidFill>
              <a:srgbClr val="000000"/>
            </a:solidFill>
            <a:prstDash val="solid"/>
          </a:ln>
        </p:spPr>
        <p:txBody>
          <a:bodyPr wrap="square" bIns="0" rtlCol="0" anchor="ctr" anchorCtr="0">
            <a:noAutofit/>
          </a:bodyPr>
          <a:lstStyle/>
          <a:p>
            <a:pPr algn="ctr"/>
            <a:endParaRPr lang="zh-CN" altLang="en-US" sz="1200">
              <a:ln>
                <a:noFill/>
              </a:ln>
              <a:solidFill>
                <a:schemeClr val="tx1"/>
              </a:solidFill>
            </a:endParaRPr>
          </a:p>
        </p:txBody>
      </p:sp>
      <p:cxnSp>
        <p:nvCxnSpPr>
          <p:cNvPr id="53" name="直接箭头连接符 52"/>
          <p:cNvCxnSpPr/>
          <p:nvPr>
            <p:custDataLst>
              <p:tags r:id="rId6"/>
            </p:custDataLst>
          </p:nvPr>
        </p:nvCxnSpPr>
        <p:spPr>
          <a:xfrm>
            <a:off x="8120044" y="2559015"/>
            <a:ext cx="1071570"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custDataLst>
              <p:tags r:id="rId7"/>
            </p:custDataLst>
          </p:nvPr>
        </p:nvCxnSpPr>
        <p:spPr>
          <a:xfrm>
            <a:off x="11977696" y="2559015"/>
            <a:ext cx="1143008"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文本框 58"/>
          <p:cNvSpPr txBox="1"/>
          <p:nvPr>
            <p:custDataLst>
              <p:tags r:id="rId8"/>
            </p:custDataLst>
          </p:nvPr>
        </p:nvSpPr>
        <p:spPr>
          <a:xfrm>
            <a:off x="13192142" y="2052318"/>
            <a:ext cx="2928958" cy="219600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65" name="文本框 64"/>
          <p:cNvSpPr txBox="1"/>
          <p:nvPr/>
        </p:nvSpPr>
        <p:spPr>
          <a:xfrm>
            <a:off x="13335018" y="3059082"/>
            <a:ext cx="2643206" cy="1071569"/>
          </a:xfrm>
          <a:prstGeom prst="rect">
            <a:avLst/>
          </a:prstGeom>
          <a:noFill/>
          <a:ln w="0" cmpd="sng">
            <a:solidFill>
              <a:srgbClr val="000000"/>
            </a:solidFill>
            <a:prstDash val="solid"/>
          </a:ln>
        </p:spPr>
        <p:txBody>
          <a:bodyPr wrap="square" rtlCol="0" anchor="ctr" anchorCtr="0">
            <a:noAutofit/>
          </a:bodyPr>
          <a:lstStyle/>
          <a:p>
            <a:pPr algn="ctr">
              <a:lnSpc>
                <a:spcPts val="1600"/>
              </a:lnSpc>
            </a:pPr>
            <a:r>
              <a:rPr lang="zh-CN" altLang="en-US" sz="1200" dirty="0" smtClean="0">
                <a:solidFill>
                  <a:schemeClr val="tx1"/>
                </a:solidFill>
                <a:sym typeface="+mn-ea"/>
              </a:rPr>
              <a:t>建设工程质量安全监督手续</a:t>
            </a:r>
            <a:endParaRPr lang="en-US" altLang="zh-CN" sz="1200" dirty="0" smtClean="0">
              <a:solidFill>
                <a:schemeClr val="tx1"/>
              </a:solidFill>
              <a:sym typeface="+mn-ea"/>
            </a:endParaRPr>
          </a:p>
          <a:p>
            <a:pPr algn="ctr">
              <a:lnSpc>
                <a:spcPts val="1600"/>
              </a:lnSpc>
            </a:pPr>
            <a:r>
              <a:rPr lang="zh-CN" altLang="en-US" sz="1200" dirty="0" smtClean="0">
                <a:solidFill>
                  <a:schemeClr val="tx1"/>
                </a:solidFill>
                <a:sym typeface="+mn-ea"/>
              </a:rPr>
              <a:t>（含人防工程质量监督手续）办理并核发建筑工程施工许可证</a:t>
            </a:r>
            <a:endParaRPr lang="en-US" altLang="zh-CN" sz="1200" dirty="0" smtClean="0">
              <a:ln>
                <a:noFill/>
              </a:ln>
              <a:solidFill>
                <a:schemeClr val="tx1"/>
              </a:solidFill>
            </a:endParaRPr>
          </a:p>
          <a:p>
            <a:pPr algn="ctr">
              <a:lnSpc>
                <a:spcPts val="16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72" name="文本框 71"/>
          <p:cNvSpPr txBox="1"/>
          <p:nvPr>
            <p:custDataLst>
              <p:tags r:id="rId9"/>
            </p:custDataLst>
          </p:nvPr>
        </p:nvSpPr>
        <p:spPr>
          <a:xfrm>
            <a:off x="17549860" y="2052319"/>
            <a:ext cx="2500330" cy="179258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73" name="文本框 72"/>
          <p:cNvSpPr txBox="1"/>
          <p:nvPr/>
        </p:nvSpPr>
        <p:spPr>
          <a:xfrm>
            <a:off x="17621298" y="3059081"/>
            <a:ext cx="2357454" cy="714380"/>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sym typeface="+mn-ea"/>
              </a:rPr>
              <a:t>建设工程</a:t>
            </a:r>
            <a:r>
              <a:rPr lang="zh-CN" altLang="en-US" sz="1200" dirty="0" smtClean="0">
                <a:ln>
                  <a:noFill/>
                </a:ln>
                <a:solidFill>
                  <a:schemeClr val="tx1"/>
                </a:solidFill>
                <a:sym typeface="+mn-ea"/>
              </a:rPr>
              <a:t>竣工验收备案</a:t>
            </a:r>
            <a:endParaRPr lang="en-US" altLang="zh-CN" sz="1200" dirty="0" smtClean="0">
              <a:ln>
                <a:noFill/>
              </a:ln>
              <a:solidFill>
                <a:schemeClr val="tx1"/>
              </a:solidFill>
              <a:sym typeface="+mn-ea"/>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74" name="文本框 73"/>
          <p:cNvSpPr txBox="1"/>
          <p:nvPr/>
        </p:nvSpPr>
        <p:spPr>
          <a:xfrm>
            <a:off x="17621298" y="2155189"/>
            <a:ext cx="2357454" cy="832454"/>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rPr>
              <a:t>联合验收（</a:t>
            </a:r>
            <a:r>
              <a:rPr lang="zh-CN" altLang="en-US" sz="1200" dirty="0" smtClean="0">
                <a:ln>
                  <a:noFill/>
                </a:ln>
                <a:solidFill>
                  <a:schemeClr val="tx1"/>
                </a:solidFill>
              </a:rPr>
              <a:t>自然资源、</a:t>
            </a:r>
            <a:r>
              <a:rPr lang="zh-CN" altLang="en-US" sz="1200" dirty="0">
                <a:ln>
                  <a:noFill/>
                </a:ln>
                <a:solidFill>
                  <a:schemeClr val="tx1"/>
                </a:solidFill>
              </a:rPr>
              <a:t>消防、人防、档案等</a:t>
            </a:r>
            <a:r>
              <a:rPr lang="zh-CN" altLang="en-US" sz="1200" dirty="0" smtClean="0">
                <a:ln>
                  <a:noFill/>
                </a:ln>
                <a:solidFill>
                  <a:schemeClr val="tx1"/>
                </a:solidFill>
              </a:rPr>
              <a:t>）</a:t>
            </a:r>
            <a:endParaRPr lang="en-US" altLang="zh-CN" sz="1200" dirty="0" smtClean="0">
              <a:ln>
                <a:noFill/>
              </a:ln>
              <a:solidFill>
                <a:schemeClr val="tx1"/>
              </a:solidFill>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cxnSp>
        <p:nvCxnSpPr>
          <p:cNvPr id="75" name="直接箭头连接符 74"/>
          <p:cNvCxnSpPr/>
          <p:nvPr>
            <p:custDataLst>
              <p:tags r:id="rId10"/>
            </p:custDataLst>
          </p:nvPr>
        </p:nvCxnSpPr>
        <p:spPr>
          <a:xfrm>
            <a:off x="16192538" y="2559015"/>
            <a:ext cx="1285884"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 name="组合 39"/>
          <p:cNvGrpSpPr/>
          <p:nvPr/>
        </p:nvGrpSpPr>
        <p:grpSpPr>
          <a:xfrm>
            <a:off x="10584814" y="2586355"/>
            <a:ext cx="6250665" cy="2894330"/>
            <a:chOff x="16669" y="4073"/>
            <a:chExt cx="8796" cy="4558"/>
          </a:xfrm>
        </p:grpSpPr>
        <p:sp>
          <p:nvSpPr>
            <p:cNvPr id="54" name="文本框 53"/>
            <p:cNvSpPr txBox="1"/>
            <p:nvPr/>
          </p:nvSpPr>
          <p:spPr>
            <a:xfrm>
              <a:off x="19079" y="7511"/>
              <a:ext cx="2068" cy="1120"/>
            </a:xfrm>
            <a:prstGeom prst="rect">
              <a:avLst/>
            </a:prstGeom>
            <a:noFill/>
            <a:ln w="9525"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市政</a:t>
              </a:r>
              <a:r>
                <a:rPr lang="zh-CN" altLang="en-US" sz="1200" dirty="0" smtClean="0">
                  <a:ln>
                    <a:noFill/>
                  </a:ln>
                  <a:solidFill>
                    <a:schemeClr val="tx1"/>
                  </a:solidFill>
                </a:rPr>
                <a:t>公用设施</a:t>
              </a:r>
              <a:r>
                <a:rPr lang="zh-CN" altLang="en-US" sz="1200" dirty="0">
                  <a:ln>
                    <a:noFill/>
                  </a:ln>
                  <a:solidFill>
                    <a:schemeClr val="tx1"/>
                  </a:solidFill>
                </a:rPr>
                <a:t>报装</a:t>
              </a:r>
            </a:p>
          </p:txBody>
        </p:sp>
        <p:cxnSp>
          <p:nvCxnSpPr>
            <p:cNvPr id="71" name="肘形连接符 70"/>
            <p:cNvCxnSpPr>
              <a:stCxn id="52" idx="2"/>
              <a:endCxn id="54" idx="1"/>
            </p:cNvCxnSpPr>
            <p:nvPr>
              <p:custDataLst>
                <p:tags r:id="rId11"/>
              </p:custDataLst>
            </p:nvPr>
          </p:nvCxnSpPr>
          <p:spPr>
            <a:xfrm rot="16200000" flipH="1">
              <a:off x="16665" y="5657"/>
              <a:ext cx="2417" cy="2410"/>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肘形连接符 75"/>
            <p:cNvCxnSpPr>
              <a:stCxn id="54" idx="3"/>
            </p:cNvCxnSpPr>
            <p:nvPr>
              <p:custDataLst>
                <p:tags r:id="rId12"/>
              </p:custDataLst>
            </p:nvPr>
          </p:nvCxnSpPr>
          <p:spPr>
            <a:xfrm flipV="1">
              <a:off x="21147" y="4073"/>
              <a:ext cx="4318" cy="3998"/>
            </a:xfrm>
            <a:prstGeom prst="bentConnector3">
              <a:avLst>
                <a:gd name="adj1" fmla="val 100023"/>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27" name="文本框 126"/>
          <p:cNvSpPr txBox="1"/>
          <p:nvPr/>
        </p:nvSpPr>
        <p:spPr>
          <a:xfrm>
            <a:off x="15516884" y="5859145"/>
            <a:ext cx="4824000" cy="4428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第四阶段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26" name="文本框 125"/>
          <p:cNvSpPr txBox="1"/>
          <p:nvPr/>
        </p:nvSpPr>
        <p:spPr>
          <a:xfrm>
            <a:off x="10547797" y="5859145"/>
            <a:ext cx="4788000" cy="4428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第三阶段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06" name="文本框 105"/>
          <p:cNvSpPr txBox="1"/>
          <p:nvPr/>
        </p:nvSpPr>
        <p:spPr>
          <a:xfrm>
            <a:off x="13335018" y="2130387"/>
            <a:ext cx="2643206" cy="828000"/>
          </a:xfrm>
          <a:prstGeom prst="rect">
            <a:avLst/>
          </a:prstGeom>
          <a:noFill/>
          <a:ln w="0" cmpd="sng">
            <a:solidFill>
              <a:srgbClr val="000000"/>
            </a:solidFill>
            <a:prstDash val="solid"/>
          </a:ln>
        </p:spPr>
        <p:txBody>
          <a:bodyPr wrap="square" bIns="0" rtlCol="0" anchor="ctr" anchorCtr="0">
            <a:spAutoFit/>
          </a:bodyPr>
          <a:lstStyle/>
          <a:p>
            <a:pPr algn="ctr">
              <a:lnSpc>
                <a:spcPts val="1600"/>
              </a:lnSpc>
              <a:buClrTx/>
              <a:buSzTx/>
              <a:buNone/>
            </a:pPr>
            <a:r>
              <a:rPr lang="zh-CN" sz="1200" dirty="0">
                <a:ln>
                  <a:noFill/>
                </a:ln>
                <a:solidFill>
                  <a:schemeClr val="tx1"/>
                </a:solidFill>
                <a:sym typeface="+mn-ea"/>
              </a:rPr>
              <a:t>施工图设计文件审查（联合图审</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1600"/>
              </a:lnSpc>
              <a:buClrTx/>
              <a:buSzTx/>
              <a:buNone/>
            </a:pPr>
            <a:r>
              <a:rPr lang="zh-CN" sz="1200" dirty="0" smtClean="0">
                <a:ln>
                  <a:noFill/>
                </a:ln>
                <a:solidFill>
                  <a:schemeClr val="tx1"/>
                </a:solidFill>
                <a:sym typeface="+mn-ea"/>
              </a:rPr>
              <a:t>含</a:t>
            </a:r>
            <a:r>
              <a:rPr lang="zh-CN" sz="1200" dirty="0">
                <a:ln>
                  <a:noFill/>
                </a:ln>
                <a:solidFill>
                  <a:schemeClr val="tx1"/>
                </a:solidFill>
                <a:sym typeface="+mn-ea"/>
              </a:rPr>
              <a:t>消防、</a:t>
            </a:r>
            <a:r>
              <a:rPr lang="zh-CN" sz="1200" dirty="0" smtClean="0">
                <a:ln>
                  <a:noFill/>
                </a:ln>
                <a:solidFill>
                  <a:schemeClr val="tx1"/>
                </a:solidFill>
                <a:sym typeface="+mn-ea"/>
              </a:rPr>
              <a:t>人防</a:t>
            </a:r>
            <a:r>
              <a:rPr lang="zh-CN" altLang="en-US" sz="1200" dirty="0" smtClean="0">
                <a:ln>
                  <a:noFill/>
                </a:ln>
                <a:solidFill>
                  <a:schemeClr val="tx1"/>
                </a:solidFill>
                <a:sym typeface="+mn-ea"/>
              </a:rPr>
              <a:t>、</a:t>
            </a:r>
            <a:r>
              <a:rPr lang="zh-CN" sz="1200" dirty="0" smtClean="0">
                <a:ln>
                  <a:noFill/>
                </a:ln>
                <a:solidFill>
                  <a:schemeClr val="tx1"/>
                </a:solidFill>
                <a:sym typeface="+mn-ea"/>
              </a:rPr>
              <a:t>技</a:t>
            </a:r>
            <a:r>
              <a:rPr lang="zh-CN" sz="1200" dirty="0">
                <a:ln>
                  <a:noFill/>
                </a:ln>
                <a:solidFill>
                  <a:schemeClr val="tx1"/>
                </a:solidFill>
                <a:sym typeface="+mn-ea"/>
              </a:rPr>
              <a:t>防等</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1600"/>
              </a:lnSpc>
            </a:pPr>
            <a:r>
              <a:rPr lang="zh-CN" altLang="en-US" sz="1200" dirty="0" smtClean="0">
                <a:solidFill>
                  <a:schemeClr val="tx1"/>
                </a:solidFill>
                <a:sym typeface="+mn-ea"/>
              </a:rPr>
              <a:t>（审批时限：</a:t>
            </a:r>
            <a:r>
              <a:rPr lang="en-US" altLang="zh-CN" sz="1200" dirty="0" smtClean="0">
                <a:solidFill>
                  <a:schemeClr val="tx1"/>
                </a:solidFill>
                <a:sym typeface="+mn-ea"/>
              </a:rPr>
              <a:t>13+5</a:t>
            </a:r>
            <a:r>
              <a:rPr lang="zh-CN" altLang="en-US" sz="1200" dirty="0" smtClean="0">
                <a:solidFill>
                  <a:schemeClr val="tx1"/>
                </a:solidFill>
                <a:sym typeface="+mn-ea"/>
              </a:rPr>
              <a:t>个工作日）</a:t>
            </a:r>
          </a:p>
        </p:txBody>
      </p:sp>
      <p:sp>
        <p:nvSpPr>
          <p:cNvPr id="107" name="文本框 106"/>
          <p:cNvSpPr txBox="1"/>
          <p:nvPr/>
        </p:nvSpPr>
        <p:spPr>
          <a:xfrm>
            <a:off x="10691812" y="6191523"/>
            <a:ext cx="4500000" cy="576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雷电防护装置设计</a:t>
            </a:r>
            <a:r>
              <a:rPr lang="zh-CN" altLang="en-US" sz="1200" dirty="0" smtClean="0">
                <a:ln>
                  <a:noFill/>
                </a:ln>
                <a:solidFill>
                  <a:schemeClr val="tx1"/>
                </a:solidFill>
              </a:rPr>
              <a:t>审核（特定项目）</a:t>
            </a:r>
            <a:r>
              <a:rPr lang="zh-CN" altLang="en-US" sz="1200" dirty="0" smtClean="0">
                <a:solidFill>
                  <a:schemeClr val="tx1"/>
                </a:solidFill>
                <a:sym typeface="+mn-ea"/>
              </a:rPr>
              <a:t>（审批时限：</a:t>
            </a:r>
            <a:r>
              <a:rPr lang="en-US" altLang="zh-CN" sz="1200" dirty="0" smtClean="0">
                <a:solidFill>
                  <a:schemeClr val="tx1"/>
                </a:solidFill>
                <a:sym typeface="+mn-ea"/>
              </a:rPr>
              <a:t>7</a:t>
            </a:r>
            <a:r>
              <a:rPr lang="zh-CN" altLang="en-US" sz="1200" dirty="0" smtClean="0">
                <a:solidFill>
                  <a:schemeClr val="tx1"/>
                </a:solidFill>
                <a:sym typeface="+mn-ea"/>
              </a:rPr>
              <a:t>个工作日）</a:t>
            </a:r>
          </a:p>
        </p:txBody>
      </p:sp>
      <p:sp>
        <p:nvSpPr>
          <p:cNvPr id="108" name="文本框 107"/>
          <p:cNvSpPr txBox="1"/>
          <p:nvPr/>
        </p:nvSpPr>
        <p:spPr>
          <a:xfrm>
            <a:off x="10691812" y="6839595"/>
            <a:ext cx="4500000" cy="576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sym typeface="+mn-ea"/>
              </a:rPr>
              <a:t>市政设施建设类</a:t>
            </a:r>
            <a:r>
              <a:rPr lang="zh-CN" altLang="en-US" sz="1200" dirty="0" smtClean="0">
                <a:ln>
                  <a:noFill/>
                </a:ln>
                <a:solidFill>
                  <a:schemeClr val="tx1"/>
                </a:solidFill>
                <a:sym typeface="+mn-ea"/>
              </a:rPr>
              <a:t>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09" name="文本框 108"/>
          <p:cNvSpPr txBox="1"/>
          <p:nvPr/>
        </p:nvSpPr>
        <p:spPr>
          <a:xfrm>
            <a:off x="10692220" y="7487667"/>
            <a:ext cx="4500000" cy="576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工程建设涉及城市绿地、树木</a:t>
            </a:r>
            <a:r>
              <a:rPr lang="zh-CN" sz="1200" dirty="0" smtClean="0">
                <a:ln>
                  <a:noFill/>
                </a:ln>
                <a:solidFill>
                  <a:schemeClr val="tx1"/>
                </a:solidFill>
                <a:sym typeface="+mn-ea"/>
              </a:rPr>
              <a:t>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0" name="文本框 109"/>
          <p:cNvSpPr txBox="1"/>
          <p:nvPr/>
        </p:nvSpPr>
        <p:spPr>
          <a:xfrm>
            <a:off x="10691812" y="9611971"/>
            <a:ext cx="4500000" cy="612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因工程建设需要拆除、改动、迁移供水、</a:t>
            </a:r>
            <a:r>
              <a:rPr lang="zh-CN" sz="1200" dirty="0" smtClean="0">
                <a:ln>
                  <a:noFill/>
                </a:ln>
                <a:solidFill>
                  <a:schemeClr val="tx1"/>
                </a:solidFill>
                <a:sym typeface="+mn-ea"/>
              </a:rPr>
              <a:t>排水与</a:t>
            </a:r>
            <a:endParaRPr lang="en-US" altLang="zh-CN" sz="1200" dirty="0" smtClean="0">
              <a:ln>
                <a:noFill/>
              </a:ln>
              <a:solidFill>
                <a:schemeClr val="tx1"/>
              </a:solidFill>
              <a:sym typeface="+mn-ea"/>
            </a:endParaRPr>
          </a:p>
          <a:p>
            <a:pPr algn="ctr">
              <a:lnSpc>
                <a:spcPts val="2000"/>
              </a:lnSpc>
              <a:buClrTx/>
              <a:buSzTx/>
              <a:buNone/>
            </a:pPr>
            <a:r>
              <a:rPr lang="zh-CN" sz="1200" dirty="0" smtClean="0">
                <a:ln>
                  <a:noFill/>
                </a:ln>
                <a:solidFill>
                  <a:schemeClr val="tx1"/>
                </a:solidFill>
                <a:sym typeface="+mn-ea"/>
              </a:rPr>
              <a:t>污水处理</a:t>
            </a:r>
            <a:r>
              <a:rPr lang="zh-CN" sz="1200" dirty="0">
                <a:ln>
                  <a:noFill/>
                </a:ln>
                <a:solidFill>
                  <a:schemeClr val="tx1"/>
                </a:solidFill>
                <a:sym typeface="+mn-ea"/>
              </a:rPr>
              <a:t>设施</a:t>
            </a:r>
            <a:r>
              <a:rPr lang="zh-CN" sz="1200" dirty="0" smtClean="0">
                <a:ln>
                  <a:noFill/>
                </a:ln>
                <a:solidFill>
                  <a:schemeClr val="tx1"/>
                </a:solidFill>
                <a:sym typeface="+mn-ea"/>
              </a:rPr>
              <a:t>审核</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5" name="文本框 114"/>
          <p:cNvSpPr txBox="1"/>
          <p:nvPr/>
        </p:nvSpPr>
        <p:spPr>
          <a:xfrm>
            <a:off x="15660363" y="6335611"/>
            <a:ext cx="4536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a:ln>
                  <a:noFill/>
                </a:ln>
                <a:solidFill>
                  <a:schemeClr val="tx1"/>
                </a:solidFill>
                <a:sym typeface="+mn-ea"/>
              </a:rPr>
              <a:t>雷电防护装置竣工</a:t>
            </a:r>
            <a:r>
              <a:rPr lang="zh-CN" altLang="en-US" sz="1200" dirty="0" smtClean="0">
                <a:ln>
                  <a:noFill/>
                </a:ln>
                <a:solidFill>
                  <a:schemeClr val="tx1"/>
                </a:solidFill>
                <a:sym typeface="+mn-ea"/>
              </a:rPr>
              <a:t>验收</a:t>
            </a:r>
            <a:r>
              <a:rPr lang="zh-CN" altLang="en-US" sz="1200" dirty="0" smtClean="0">
                <a:solidFill>
                  <a:schemeClr val="tx1"/>
                </a:solidFill>
              </a:rPr>
              <a:t>（特定项目）</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6" name="文本框 115"/>
          <p:cNvSpPr txBox="1"/>
          <p:nvPr/>
        </p:nvSpPr>
        <p:spPr>
          <a:xfrm>
            <a:off x="15660364" y="9503963"/>
            <a:ext cx="4536000" cy="720000"/>
          </a:xfrm>
          <a:prstGeom prst="rect">
            <a:avLst/>
          </a:prstGeom>
          <a:solidFill>
            <a:schemeClr val="bg1">
              <a:alpha val="50000"/>
            </a:schemeClr>
          </a:solidFill>
          <a:ln w="0" cmpd="sng">
            <a:solidFill>
              <a:srgbClr val="000000"/>
            </a:solidFill>
            <a:prstDash val="solid"/>
          </a:ln>
        </p:spPr>
        <p:txBody>
          <a:bodyPr wrap="square" bIns="0" rtlCol="0" anchor="ctr" anchorCtr="0">
            <a:noAutofit/>
          </a:bodyPr>
          <a:lstStyle/>
          <a:p>
            <a:pPr algn="ctr">
              <a:buClrTx/>
              <a:buSzTx/>
              <a:buNone/>
            </a:pPr>
            <a:r>
              <a:rPr lang="zh-CN" altLang="en-US" sz="1200" dirty="0">
                <a:ln>
                  <a:noFill/>
                </a:ln>
                <a:solidFill>
                  <a:schemeClr val="tx1"/>
                </a:solidFill>
              </a:rPr>
              <a:t>市政公用设施</a:t>
            </a:r>
            <a:r>
              <a:rPr lang="zh-CN" altLang="en-US" sz="1200" dirty="0" smtClean="0">
                <a:ln>
                  <a:noFill/>
                </a:ln>
                <a:solidFill>
                  <a:schemeClr val="tx1"/>
                </a:solidFill>
              </a:rPr>
              <a:t>接入</a:t>
            </a:r>
          </a:p>
        </p:txBody>
      </p:sp>
      <p:sp>
        <p:nvSpPr>
          <p:cNvPr id="143" name="文本框 142"/>
          <p:cNvSpPr txBox="1"/>
          <p:nvPr/>
        </p:nvSpPr>
        <p:spPr>
          <a:xfrm>
            <a:off x="1261996" y="10488633"/>
            <a:ext cx="19073946" cy="2500330"/>
          </a:xfrm>
          <a:prstGeom prst="rect">
            <a:avLst/>
          </a:prstGeom>
          <a:noFill/>
          <a:ln w="9525" cmpd="sng">
            <a:solidFill>
              <a:srgbClr val="000000"/>
            </a:solidFill>
            <a:prstDash val="solid"/>
          </a:ln>
        </p:spPr>
        <p:txBody>
          <a:bodyPr wrap="square" bIns="0" rtlCol="0">
            <a:noAutofit/>
          </a:bodyPr>
          <a:lstStyle/>
          <a:p>
            <a:pPr algn="ctr"/>
            <a:r>
              <a:rPr lang="zh-CN" sz="1400" b="1">
                <a:ln>
                  <a:noFill/>
                </a:ln>
                <a:solidFill>
                  <a:schemeClr val="tx1"/>
                </a:solidFill>
              </a:rPr>
              <a:t>第一、二、三阶段可并联或并行办理事项</a:t>
            </a:r>
          </a:p>
        </p:txBody>
      </p:sp>
      <p:sp>
        <p:nvSpPr>
          <p:cNvPr id="146" name="文本框 145"/>
          <p:cNvSpPr txBox="1"/>
          <p:nvPr/>
        </p:nvSpPr>
        <p:spPr>
          <a:xfrm>
            <a:off x="1933664" y="12024171"/>
            <a:ext cx="5472000" cy="792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建设项目环境影响评价</a:t>
            </a:r>
            <a:r>
              <a:rPr lang="zh-CN" sz="1200" dirty="0" smtClean="0">
                <a:ln>
                  <a:noFill/>
                </a:ln>
                <a:solidFill>
                  <a:schemeClr val="tx1"/>
                </a:solidFill>
              </a:rPr>
              <a:t>审批</a:t>
            </a:r>
            <a:r>
              <a:rPr lang="zh-CN" altLang="en-US" sz="1200" dirty="0" smtClean="0">
                <a:solidFill>
                  <a:schemeClr val="tx1"/>
                </a:solidFill>
                <a:sym typeface="+mn-ea"/>
              </a:rPr>
              <a:t>（审批时限：即办件，实行告知承诺制）</a:t>
            </a:r>
          </a:p>
        </p:txBody>
      </p:sp>
      <p:sp>
        <p:nvSpPr>
          <p:cNvPr id="150" name="文本框 149"/>
          <p:cNvSpPr txBox="1"/>
          <p:nvPr/>
        </p:nvSpPr>
        <p:spPr>
          <a:xfrm>
            <a:off x="8028124" y="12024171"/>
            <a:ext cx="5472000" cy="792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生产建设项目水土保持方案</a:t>
            </a:r>
            <a:r>
              <a:rPr lang="zh-CN" sz="1200" dirty="0" smtClean="0">
                <a:ln>
                  <a:noFill/>
                </a:ln>
                <a:solidFill>
                  <a:schemeClr val="tx1"/>
                </a:solidFill>
              </a:rPr>
              <a:t>审批</a:t>
            </a:r>
            <a:r>
              <a:rPr lang="zh-CN" altLang="en-US" sz="1200" dirty="0" smtClean="0">
                <a:solidFill>
                  <a:schemeClr val="tx1"/>
                </a:solidFill>
                <a:sym typeface="+mn-ea"/>
              </a:rPr>
              <a:t>（审批</a:t>
            </a:r>
            <a:r>
              <a:rPr lang="zh-CN" altLang="en-US" sz="1200" smtClean="0">
                <a:solidFill>
                  <a:schemeClr val="tx1"/>
                </a:solidFill>
                <a:sym typeface="+mn-ea"/>
              </a:rPr>
              <a:t>时限：即办件，实行告知承诺制）</a:t>
            </a:r>
            <a:endParaRPr lang="zh-CN" altLang="en-US" sz="1200" dirty="0" smtClean="0">
              <a:solidFill>
                <a:schemeClr val="tx1"/>
              </a:solidFill>
              <a:sym typeface="+mn-ea"/>
            </a:endParaRPr>
          </a:p>
        </p:txBody>
      </p:sp>
      <p:sp>
        <p:nvSpPr>
          <p:cNvPr id="151" name="文本框 150"/>
          <p:cNvSpPr txBox="1"/>
          <p:nvPr/>
        </p:nvSpPr>
        <p:spPr>
          <a:xfrm>
            <a:off x="14221000" y="11060137"/>
            <a:ext cx="5472000" cy="792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取水许可审批（审批时限：即办件，实行告知承诺制）</a:t>
            </a:r>
          </a:p>
        </p:txBody>
      </p:sp>
      <p:sp>
        <p:nvSpPr>
          <p:cNvPr id="154" name="文本框 153"/>
          <p:cNvSpPr txBox="1"/>
          <p:nvPr/>
        </p:nvSpPr>
        <p:spPr>
          <a:xfrm>
            <a:off x="1392555" y="13011785"/>
            <a:ext cx="19081750" cy="829945"/>
          </a:xfrm>
          <a:prstGeom prst="rect">
            <a:avLst/>
          </a:prstGeom>
          <a:noFill/>
        </p:spPr>
        <p:txBody>
          <a:bodyPr wrap="square" rtlCol="0">
            <a:spAutoFit/>
          </a:bodyPr>
          <a:lstStyle/>
          <a:p>
            <a:r>
              <a:rPr lang="zh-CN" altLang="en-US" sz="1200" dirty="0">
                <a:solidFill>
                  <a:schemeClr val="tx1"/>
                </a:solidFill>
              </a:rPr>
              <a:t>注：</a:t>
            </a:r>
            <a:r>
              <a:rPr lang="en-US" altLang="zh-CN" sz="1200" dirty="0">
                <a:solidFill>
                  <a:schemeClr val="tx1"/>
                </a:solidFill>
              </a:rPr>
              <a:t>1</a:t>
            </a:r>
            <a:r>
              <a:rPr lang="zh-CN" altLang="en-US" sz="1200" dirty="0" smtClean="0">
                <a:solidFill>
                  <a:schemeClr val="tx1"/>
                </a:solidFill>
              </a:rPr>
              <a:t>、该类型不含风景名胜地区内建设活动、涉及</a:t>
            </a:r>
            <a:r>
              <a:rPr lang="en-US" altLang="zh-CN" sz="1200" dirty="0" smtClean="0">
                <a:solidFill>
                  <a:schemeClr val="tx1"/>
                </a:solidFill>
              </a:rPr>
              <a:t>《</a:t>
            </a:r>
            <a:r>
              <a:rPr lang="zh-CN" altLang="en-US" sz="1200" dirty="0" smtClean="0">
                <a:solidFill>
                  <a:schemeClr val="tx1"/>
                </a:solidFill>
              </a:rPr>
              <a:t>建设工程消防监督管理规定</a:t>
            </a:r>
            <a:r>
              <a:rPr lang="en-US" altLang="zh-CN" sz="1200" dirty="0" smtClean="0">
                <a:solidFill>
                  <a:schemeClr val="tx1"/>
                </a:solidFill>
              </a:rPr>
              <a:t>》</a:t>
            </a:r>
            <a:r>
              <a:rPr lang="zh-CN" altLang="en-US" sz="1200" dirty="0" smtClean="0">
                <a:solidFill>
                  <a:schemeClr val="tx1"/>
                </a:solidFill>
              </a:rPr>
              <a:t>（公安部第</a:t>
            </a:r>
            <a:r>
              <a:rPr lang="en-US" altLang="zh-CN" sz="1200" dirty="0" smtClean="0">
                <a:solidFill>
                  <a:schemeClr val="tx1"/>
                </a:solidFill>
              </a:rPr>
              <a:t>119</a:t>
            </a:r>
            <a:r>
              <a:rPr lang="zh-CN" altLang="en-US" sz="1200" dirty="0" smtClean="0">
                <a:solidFill>
                  <a:schemeClr val="tx1"/>
                </a:solidFill>
              </a:rPr>
              <a:t>号令）第十六条规定情形的工程建设项目、涉及国家安全事项的建设项目、危险化学品建设项目。地质灾害</a:t>
            </a:r>
            <a:r>
              <a:rPr lang="zh-CN" altLang="en-US" sz="1200" dirty="0">
                <a:solidFill>
                  <a:schemeClr val="tx1"/>
                </a:solidFill>
              </a:rPr>
              <a:t>危险性评估、地震安全性评价、建设项目安全评价、建设工程消防设施及系统检测、雷电防护装置检测、压覆重要矿产资源评估、环境影响评价、节能评价、水资源论证、水土保持方案、洪水影响评价</a:t>
            </a:r>
            <a:r>
              <a:rPr lang="zh-CN" altLang="en-US" sz="1200" dirty="0" smtClean="0">
                <a:solidFill>
                  <a:schemeClr val="tx1"/>
                </a:solidFill>
              </a:rPr>
              <a:t>、航道</a:t>
            </a:r>
            <a:r>
              <a:rPr lang="zh-CN" altLang="en-US" sz="1200" dirty="0">
                <a:solidFill>
                  <a:schemeClr val="tx1"/>
                </a:solidFill>
              </a:rPr>
              <a:t>通航条件影响评价</a:t>
            </a:r>
            <a:r>
              <a:rPr lang="zh-CN" altLang="en-US" sz="1200" dirty="0" smtClean="0">
                <a:solidFill>
                  <a:schemeClr val="tx1"/>
                </a:solidFill>
              </a:rPr>
              <a:t>、职业病危害预评价等</a:t>
            </a:r>
            <a:r>
              <a:rPr lang="zh-CN" altLang="en-US" sz="1200" dirty="0">
                <a:solidFill>
                  <a:schemeClr val="tx1"/>
                </a:solidFill>
              </a:rPr>
              <a:t>强制性评估和中介事项，建设单位可根据工程项目实际情况，在相应阶段自行办理。</a:t>
            </a:r>
          </a:p>
          <a:p>
            <a:r>
              <a:rPr lang="en-US" altLang="zh-CN" sz="1200" dirty="0">
                <a:solidFill>
                  <a:schemeClr val="tx1"/>
                </a:solidFill>
              </a:rPr>
              <a:t>2</a:t>
            </a:r>
            <a:r>
              <a:rPr lang="zh-CN" altLang="en-US" sz="1200" dirty="0" smtClean="0">
                <a:solidFill>
                  <a:schemeClr val="tx1"/>
                </a:solidFill>
              </a:rPr>
              <a:t>、各地</a:t>
            </a:r>
            <a:r>
              <a:rPr lang="zh-CN" altLang="en-US" sz="1200" dirty="0">
                <a:solidFill>
                  <a:schemeClr val="tx1"/>
                </a:solidFill>
              </a:rPr>
              <a:t>可根据工程建设项目类型、投资类别、规模大小，制定不同类型的审批流程图。</a:t>
            </a:r>
          </a:p>
          <a:p>
            <a:r>
              <a:rPr lang="en-US" altLang="zh-CN" sz="1200" dirty="0" smtClean="0">
                <a:solidFill>
                  <a:schemeClr val="tx1"/>
                </a:solidFill>
              </a:rPr>
              <a:t>3</a:t>
            </a:r>
            <a:r>
              <a:rPr lang="zh-CN" altLang="en-US" sz="1200" dirty="0" smtClean="0">
                <a:solidFill>
                  <a:schemeClr val="tx1"/>
                </a:solidFill>
              </a:rPr>
              <a:t>、审批时限自受理之日起计算。行政审批、备案和依法由政府组织、委托或购买服务的技术审查、中介服务均计入相应审批事项的审批时限；市政公用服务报装办理时间计入审批总时限。</a:t>
            </a:r>
            <a:endParaRPr lang="zh-CN" altLang="en-US" sz="1200" strike="sngStrike" dirty="0" smtClean="0">
              <a:ln>
                <a:noFill/>
              </a:ln>
              <a:solidFill>
                <a:schemeClr val="tx1"/>
              </a:solidFill>
            </a:endParaRPr>
          </a:p>
        </p:txBody>
      </p:sp>
      <p:sp>
        <p:nvSpPr>
          <p:cNvPr id="5" name="文本框 4"/>
          <p:cNvSpPr txBox="1"/>
          <p:nvPr/>
        </p:nvSpPr>
        <p:spPr>
          <a:xfrm>
            <a:off x="15660364" y="7127707"/>
            <a:ext cx="4536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城镇排水与污水处理设施竣工验收</a:t>
            </a:r>
            <a:r>
              <a:rPr lang="zh-CN" altLang="en-US" sz="1200" dirty="0" smtClean="0">
                <a:ln>
                  <a:noFill/>
                </a:ln>
                <a:solidFill>
                  <a:schemeClr val="tx1"/>
                </a:solidFill>
              </a:rPr>
              <a:t>备案</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6" name="文本框 5"/>
          <p:cNvSpPr txBox="1"/>
          <p:nvPr/>
        </p:nvSpPr>
        <p:spPr>
          <a:xfrm>
            <a:off x="15660364" y="7919795"/>
            <a:ext cx="4536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燃气设施建设工程竣工验收</a:t>
            </a:r>
            <a:r>
              <a:rPr lang="zh-CN" altLang="en-US" sz="1200" dirty="0" smtClean="0">
                <a:ln>
                  <a:noFill/>
                </a:ln>
                <a:solidFill>
                  <a:schemeClr val="tx1"/>
                </a:solidFill>
              </a:rPr>
              <a:t>备案</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38" name="文本框 37"/>
          <p:cNvSpPr txBox="1"/>
          <p:nvPr/>
        </p:nvSpPr>
        <p:spPr>
          <a:xfrm>
            <a:off x="5313358" y="2054225"/>
            <a:ext cx="2663810" cy="2004988"/>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12" name="文本框 11"/>
          <p:cNvSpPr txBox="1"/>
          <p:nvPr/>
        </p:nvSpPr>
        <p:spPr>
          <a:xfrm>
            <a:off x="5476838" y="3130519"/>
            <a:ext cx="2357454" cy="785818"/>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rPr>
              <a:t>建设用地</a:t>
            </a:r>
            <a:r>
              <a:rPr lang="zh-CN" altLang="en-US" sz="1200" dirty="0" smtClean="0">
                <a:ln>
                  <a:noFill/>
                </a:ln>
                <a:solidFill>
                  <a:schemeClr val="tx1"/>
                </a:solidFill>
              </a:rPr>
              <a:t>规划许可证核发</a:t>
            </a:r>
            <a:endParaRPr lang="en-US" altLang="zh-CN" sz="1200" dirty="0" smtClean="0">
              <a:ln>
                <a:noFill/>
              </a:ln>
              <a:solidFill>
                <a:schemeClr val="tx1"/>
              </a:solidFill>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1</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19" name="文本框 18"/>
          <p:cNvSpPr txBox="1"/>
          <p:nvPr/>
        </p:nvSpPr>
        <p:spPr>
          <a:xfrm>
            <a:off x="5476838" y="2201826"/>
            <a:ext cx="2357454" cy="785818"/>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smtClean="0">
                <a:solidFill>
                  <a:schemeClr val="tx1"/>
                </a:solidFill>
                <a:sym typeface="+mn-ea"/>
              </a:rPr>
              <a:t>企业投资项目核准或备案</a:t>
            </a:r>
            <a:endParaRPr lang="en-US" altLang="zh-CN" sz="1200" dirty="0" smtClean="0">
              <a:solidFill>
                <a:schemeClr val="tx1"/>
              </a:solidFill>
              <a:sym typeface="+mn-ea"/>
            </a:endParaRPr>
          </a:p>
          <a:p>
            <a:pPr algn="ctr"/>
            <a:r>
              <a:rPr lang="zh-CN" altLang="en-US" sz="1200" dirty="0" smtClean="0">
                <a:solidFill>
                  <a:schemeClr val="tx1"/>
                </a:solidFill>
                <a:sym typeface="+mn-ea"/>
              </a:rPr>
              <a:t>（审批时限：核准</a:t>
            </a:r>
            <a:r>
              <a:rPr lang="en-US" altLang="zh-CN" sz="1200" dirty="0" smtClean="0">
                <a:solidFill>
                  <a:schemeClr val="tx1"/>
                </a:solidFill>
                <a:sym typeface="+mn-ea"/>
              </a:rPr>
              <a:t>5</a:t>
            </a:r>
            <a:r>
              <a:rPr lang="zh-CN" altLang="en-US" sz="1200" dirty="0" smtClean="0">
                <a:solidFill>
                  <a:schemeClr val="tx1"/>
                </a:solidFill>
                <a:sym typeface="+mn-ea"/>
              </a:rPr>
              <a:t>个工作日，备案</a:t>
            </a:r>
            <a:r>
              <a:rPr lang="en-US" altLang="zh-CN" sz="1200" dirty="0" smtClean="0">
                <a:solidFill>
                  <a:schemeClr val="tx1"/>
                </a:solidFill>
                <a:sym typeface="+mn-ea"/>
              </a:rPr>
              <a:t>1</a:t>
            </a:r>
            <a:r>
              <a:rPr lang="zh-CN" altLang="en-US" sz="1200" dirty="0" smtClean="0">
                <a:solidFill>
                  <a:schemeClr val="tx1"/>
                </a:solidFill>
                <a:sym typeface="+mn-ea"/>
              </a:rPr>
              <a:t>个工作日）</a:t>
            </a:r>
          </a:p>
        </p:txBody>
      </p:sp>
      <p:sp>
        <p:nvSpPr>
          <p:cNvPr id="130" name="文本框 129"/>
          <p:cNvSpPr txBox="1"/>
          <p:nvPr/>
        </p:nvSpPr>
        <p:spPr>
          <a:xfrm>
            <a:off x="8005894" y="11060137"/>
            <a:ext cx="5472000" cy="792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洪水影响评价</a:t>
            </a:r>
            <a:r>
              <a:rPr lang="zh-CN" sz="1200" dirty="0" smtClean="0">
                <a:ln>
                  <a:noFill/>
                </a:ln>
                <a:solidFill>
                  <a:schemeClr val="tx1"/>
                </a:solidFill>
              </a:rPr>
              <a:t>审批</a:t>
            </a:r>
            <a:r>
              <a:rPr lang="zh-CN" altLang="en-US" sz="1200" dirty="0" smtClean="0">
                <a:solidFill>
                  <a:schemeClr val="tx1"/>
                </a:solidFill>
                <a:sym typeface="+mn-ea"/>
              </a:rPr>
              <a:t>（审批时限：即办件，实行告知承诺制）</a:t>
            </a:r>
          </a:p>
        </p:txBody>
      </p:sp>
      <p:sp>
        <p:nvSpPr>
          <p:cNvPr id="29" name="文本框 28"/>
          <p:cNvSpPr txBox="1"/>
          <p:nvPr/>
        </p:nvSpPr>
        <p:spPr>
          <a:xfrm>
            <a:off x="1258764" y="5867835"/>
            <a:ext cx="9000000" cy="4428000"/>
          </a:xfrm>
          <a:prstGeom prst="rect">
            <a:avLst/>
          </a:prstGeom>
          <a:noFill/>
          <a:ln w="9525" cmpd="sng">
            <a:solidFill>
              <a:srgbClr val="000000"/>
            </a:solidFill>
            <a:prstDash val="solid"/>
          </a:ln>
        </p:spPr>
        <p:txBody>
          <a:bodyPr wrap="square" bIns="0" rtlCol="0">
            <a:noAutofit/>
          </a:bodyPr>
          <a:lstStyle/>
          <a:p>
            <a:pPr algn="ctr"/>
            <a:r>
              <a:rPr lang="zh-CN" sz="1400" b="1" dirty="0">
                <a:ln>
                  <a:noFill/>
                </a:ln>
                <a:solidFill>
                  <a:schemeClr val="tx1"/>
                </a:solidFill>
              </a:rPr>
              <a:t>第一、二阶段可并联或并行办理事项</a:t>
            </a:r>
          </a:p>
        </p:txBody>
      </p:sp>
      <p:sp>
        <p:nvSpPr>
          <p:cNvPr id="81" name="文本框 133"/>
          <p:cNvSpPr txBox="1"/>
          <p:nvPr/>
        </p:nvSpPr>
        <p:spPr>
          <a:xfrm>
            <a:off x="15660364" y="8711883"/>
            <a:ext cx="4536000" cy="72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涉及国家安全事项的建设项目</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sp>
        <p:nvSpPr>
          <p:cNvPr id="84" name="文本框 67"/>
          <p:cNvSpPr txBox="1"/>
          <p:nvPr/>
        </p:nvSpPr>
        <p:spPr>
          <a:xfrm>
            <a:off x="1619724" y="6911723"/>
            <a:ext cx="8280000" cy="1080000"/>
          </a:xfrm>
          <a:prstGeom prst="rect">
            <a:avLst/>
          </a:prstGeom>
          <a:noFill/>
          <a:ln w="0" cmpd="sng">
            <a:solidFill>
              <a:srgbClr val="000000"/>
            </a:solidFill>
            <a:prstDash val="solid"/>
          </a:ln>
        </p:spPr>
        <p:txBody>
          <a:bodyPr wrap="square" bIns="0" rtlCol="0" anchor="ctr" anchorCtr="0">
            <a:noAutofit/>
          </a:bodyPr>
          <a:lstStyle/>
          <a:p>
            <a:pPr algn="ctr">
              <a:lnSpc>
                <a:spcPct val="200000"/>
              </a:lnSpc>
            </a:pPr>
            <a:r>
              <a:rPr lang="zh-CN" altLang="en-US" sz="1200" dirty="0" smtClean="0">
                <a:solidFill>
                  <a:schemeClr val="tx1"/>
                </a:solidFill>
              </a:rPr>
              <a:t>应建防空地下室的民用建筑项目报建审批（含人防工程初步设计审查或防空地下室易地建设审批</a:t>
            </a:r>
            <a:r>
              <a:rPr lang="zh-CN" altLang="en-US" sz="1200" dirty="0" smtClean="0">
                <a:solidFill>
                  <a:schemeClr val="tx1"/>
                </a:solidFill>
                <a:sym typeface="+mn-ea"/>
              </a:rPr>
              <a:t>）</a:t>
            </a:r>
            <a:endParaRPr lang="en-US" altLang="zh-CN" sz="1200" dirty="0" smtClean="0">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85" name="文本框 136"/>
          <p:cNvSpPr txBox="1"/>
          <p:nvPr/>
        </p:nvSpPr>
        <p:spPr>
          <a:xfrm>
            <a:off x="1619186" y="8279755"/>
            <a:ext cx="8280000" cy="1080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超限高层建筑工程抗震设防审批（审批时限：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86" name="文本框 150"/>
          <p:cNvSpPr txBox="1"/>
          <p:nvPr/>
        </p:nvSpPr>
        <p:spPr>
          <a:xfrm>
            <a:off x="14263712" y="12024171"/>
            <a:ext cx="5472000" cy="792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节能审查（审批时限：即办件，实行告知承诺制）</a:t>
            </a:r>
          </a:p>
        </p:txBody>
      </p:sp>
      <p:sp>
        <p:nvSpPr>
          <p:cNvPr id="64" name="文本框 3"/>
          <p:cNvSpPr txBox="1"/>
          <p:nvPr/>
        </p:nvSpPr>
        <p:spPr>
          <a:xfrm>
            <a:off x="1907444" y="11088155"/>
            <a:ext cx="5472000" cy="792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ln>
                  <a:noFill/>
                </a:ln>
                <a:solidFill>
                  <a:schemeClr val="tx1"/>
                </a:solidFill>
                <a:sym typeface="+mn-ea"/>
              </a:rPr>
              <a:t>航道</a:t>
            </a:r>
            <a:r>
              <a:rPr lang="zh-CN" sz="1200" dirty="0" smtClean="0">
                <a:ln>
                  <a:noFill/>
                </a:ln>
                <a:solidFill>
                  <a:schemeClr val="tx1"/>
                </a:solidFill>
                <a:sym typeface="+mn-ea"/>
              </a:rPr>
              <a:t>通航</a:t>
            </a:r>
            <a:r>
              <a:rPr lang="zh-CN" sz="1200" dirty="0">
                <a:ln>
                  <a:noFill/>
                </a:ln>
                <a:solidFill>
                  <a:schemeClr val="tx1"/>
                </a:solidFill>
                <a:sym typeface="+mn-ea"/>
              </a:rPr>
              <a:t>条件影响评价</a:t>
            </a:r>
            <a:r>
              <a:rPr lang="zh-CN" sz="1200" dirty="0" smtClean="0">
                <a:ln>
                  <a:noFill/>
                </a:ln>
                <a:solidFill>
                  <a:schemeClr val="tx1"/>
                </a:solidFill>
                <a:sym typeface="+mn-ea"/>
              </a:rPr>
              <a:t>审核</a:t>
            </a:r>
            <a:r>
              <a:rPr lang="zh-CN" altLang="en-US" sz="1200" dirty="0" smtClean="0">
                <a:solidFill>
                  <a:schemeClr val="tx1"/>
                </a:solidFill>
                <a:sym typeface="+mn-ea"/>
              </a:rPr>
              <a:t>（审批时限：即办件，实行告知承诺制）</a:t>
            </a:r>
          </a:p>
        </p:txBody>
      </p:sp>
      <p:sp>
        <p:nvSpPr>
          <p:cNvPr id="60" name="文本框 111"/>
          <p:cNvSpPr txBox="1"/>
          <p:nvPr/>
        </p:nvSpPr>
        <p:spPr>
          <a:xfrm>
            <a:off x="10691812" y="8135739"/>
            <a:ext cx="4500000" cy="612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建设工程施工招标文件（最高投标限价）、文件澄清或修改备案（审批时限：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61" name="文本框 111"/>
          <p:cNvSpPr txBox="1"/>
          <p:nvPr/>
        </p:nvSpPr>
        <p:spPr>
          <a:xfrm>
            <a:off x="10691812" y="8855819"/>
            <a:ext cx="4500000" cy="648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建设工程招标投标情况书面</a:t>
            </a:r>
            <a:r>
              <a:rPr lang="zh-CN" sz="1200" dirty="0" smtClean="0">
                <a:ln>
                  <a:noFill/>
                </a:ln>
                <a:solidFill>
                  <a:schemeClr val="tx1"/>
                </a:solidFill>
                <a:sym typeface="+mn-ea"/>
              </a:rPr>
              <a:t>报告</a:t>
            </a: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235075" y="8622665"/>
            <a:ext cx="11184890" cy="2384425"/>
          </a:xfrm>
          <a:prstGeom prst="rect">
            <a:avLst/>
          </a:prstGeom>
          <a:noFill/>
          <a:ln w="0" cmpd="sng">
            <a:noFill/>
            <a:prstDash val="solid"/>
          </a:ln>
        </p:spPr>
        <p:txBody>
          <a:bodyPr wrap="square" bIns="0" rtlCol="0">
            <a:noAutofit/>
          </a:bodyPr>
          <a:lstStyle/>
          <a:p>
            <a:pPr algn="ctr"/>
            <a:r>
              <a:rPr lang="zh-CN" sz="1400" b="1" dirty="0">
                <a:ln>
                  <a:noFill/>
                </a:ln>
                <a:solidFill>
                  <a:schemeClr val="tx1"/>
                </a:solidFill>
              </a:rPr>
              <a:t>第一、二阶段可并联或并行办理事项</a:t>
            </a:r>
          </a:p>
        </p:txBody>
      </p:sp>
      <p:sp>
        <p:nvSpPr>
          <p:cNvPr id="131" name="文本框 31"/>
          <p:cNvSpPr txBox="1"/>
          <p:nvPr/>
        </p:nvSpPr>
        <p:spPr>
          <a:xfrm>
            <a:off x="1258570" y="8622030"/>
            <a:ext cx="11161395" cy="2393950"/>
          </a:xfrm>
          <a:prstGeom prst="rect">
            <a:avLst/>
          </a:prstGeom>
          <a:noFill/>
          <a:ln w="9525" cmpd="sng">
            <a:solidFill>
              <a:srgbClr val="000000"/>
            </a:solidFill>
            <a:prstDash val="solid"/>
          </a:ln>
        </p:spPr>
        <p:txBody>
          <a:bodyPr wrap="square" bIns="0" rtlCol="0">
            <a:noAutofit/>
          </a:bodyPr>
          <a:lstStyle/>
          <a:p>
            <a:pPr algn="ctr"/>
            <a:endParaRPr lang="zh-CN" sz="1400" b="1" dirty="0">
              <a:ln>
                <a:noFill/>
              </a:ln>
              <a:solidFill>
                <a:schemeClr val="tx1"/>
              </a:solidFill>
            </a:endParaRPr>
          </a:p>
        </p:txBody>
      </p:sp>
      <p:sp>
        <p:nvSpPr>
          <p:cNvPr id="124" name="文本框 123"/>
          <p:cNvSpPr txBox="1"/>
          <p:nvPr/>
        </p:nvSpPr>
        <p:spPr>
          <a:xfrm>
            <a:off x="1259205" y="5850890"/>
            <a:ext cx="11160760" cy="1525905"/>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第一阶段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2" name="文本框 1"/>
          <p:cNvSpPr txBox="1"/>
          <p:nvPr/>
        </p:nvSpPr>
        <p:spPr>
          <a:xfrm>
            <a:off x="0" y="130123"/>
            <a:ext cx="21383625" cy="830997"/>
          </a:xfrm>
          <a:prstGeom prst="rect">
            <a:avLst/>
          </a:prstGeom>
          <a:noFill/>
        </p:spPr>
        <p:txBody>
          <a:bodyPr wrap="square" rtlCol="0">
            <a:spAutoFit/>
          </a:bodyPr>
          <a:lstStyle/>
          <a:p>
            <a:r>
              <a:rPr lang="zh-CN" altLang="en-US" sz="2400" dirty="0" smtClean="0">
                <a:solidFill>
                  <a:schemeClr val="tx1"/>
                </a:solidFill>
                <a:latin typeface="黑体" panose="02010609060101010101" pitchFamily="49" charset="-122"/>
                <a:ea typeface="黑体" panose="02010609060101010101" pitchFamily="49" charset="-122"/>
                <a:sym typeface="+mn-ea"/>
              </a:rPr>
              <a:t>附件</a:t>
            </a:r>
            <a:r>
              <a:rPr lang="en-US" altLang="zh-CN" sz="2400" dirty="0" smtClean="0">
                <a:solidFill>
                  <a:schemeClr val="tx1"/>
                </a:solidFill>
                <a:latin typeface="黑体" panose="02010609060101010101" pitchFamily="49" charset="-122"/>
                <a:ea typeface="黑体" panose="02010609060101010101" pitchFamily="49" charset="-122"/>
                <a:sym typeface="+mn-ea"/>
              </a:rPr>
              <a:t>6</a:t>
            </a:r>
            <a:r>
              <a:rPr lang="zh-CN" altLang="en-US" sz="2400" dirty="0" smtClean="0">
                <a:solidFill>
                  <a:schemeClr val="tx1"/>
                </a:solidFill>
                <a:latin typeface="黑体" panose="02010609060101010101" pitchFamily="49" charset="-122"/>
                <a:ea typeface="黑体" panose="02010609060101010101" pitchFamily="49" charset="-122"/>
                <a:sym typeface="+mn-ea"/>
              </a:rPr>
              <a:t>：                                              湖南省工程建设项目审批流程指导图</a:t>
            </a:r>
            <a:endParaRPr lang="en-US" altLang="zh-CN" sz="2400" dirty="0" smtClean="0">
              <a:solidFill>
                <a:schemeClr val="tx1"/>
              </a:solidFill>
              <a:latin typeface="黑体" panose="02010609060101010101" pitchFamily="49" charset="-122"/>
              <a:ea typeface="黑体" panose="02010609060101010101" pitchFamily="49" charset="-122"/>
              <a:sym typeface="+mn-ea"/>
            </a:endParaRPr>
          </a:p>
          <a:p>
            <a:pPr algn="ctr"/>
            <a:r>
              <a:rPr lang="zh-CN" altLang="en-US" sz="2400" dirty="0" smtClean="0">
                <a:solidFill>
                  <a:schemeClr val="tx1"/>
                </a:solidFill>
                <a:latin typeface="黑体" panose="02010609060101010101" pitchFamily="49" charset="-122"/>
                <a:ea typeface="黑体" panose="02010609060101010101" pitchFamily="49" charset="-122"/>
              </a:rPr>
              <a:t>（其它类房屋建筑和城市基础设施工程项目）  总审批时限：</a:t>
            </a:r>
            <a:r>
              <a:rPr lang="en-US" altLang="zh-CN" sz="2400" dirty="0" smtClean="0">
                <a:solidFill>
                  <a:schemeClr val="tx1"/>
                </a:solidFill>
                <a:latin typeface="黑体" panose="02010609060101010101" pitchFamily="49" charset="-122"/>
                <a:ea typeface="黑体" panose="02010609060101010101" pitchFamily="49" charset="-122"/>
              </a:rPr>
              <a:t>100</a:t>
            </a:r>
            <a:r>
              <a:rPr lang="zh-CN" altLang="en-US" sz="2400" dirty="0" smtClean="0">
                <a:solidFill>
                  <a:schemeClr val="tx1"/>
                </a:solidFill>
                <a:latin typeface="黑体" panose="02010609060101010101" pitchFamily="49" charset="-122"/>
                <a:ea typeface="黑体" panose="02010609060101010101" pitchFamily="49" charset="-122"/>
              </a:rPr>
              <a:t>个工作日以内</a:t>
            </a:r>
          </a:p>
        </p:txBody>
      </p:sp>
      <p:sp>
        <p:nvSpPr>
          <p:cNvPr id="3" name="五边形 2"/>
          <p:cNvSpPr/>
          <p:nvPr/>
        </p:nvSpPr>
        <p:spPr>
          <a:xfrm>
            <a:off x="1014730" y="998220"/>
            <a:ext cx="3630295" cy="6032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7" name="任意多边形 6"/>
          <p:cNvSpPr/>
          <p:nvPr/>
        </p:nvSpPr>
        <p:spPr>
          <a:xfrm>
            <a:off x="12615545" y="998220"/>
            <a:ext cx="3946525" cy="6032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第三</a:t>
            </a:r>
            <a:r>
              <a:rPr lang="zh-CN" altLang="en-US" sz="1765" b="1" dirty="0">
                <a:solidFill>
                  <a:schemeClr val="tx1"/>
                </a:solidFill>
              </a:rPr>
              <a:t>阶段（施工许可阶段</a:t>
            </a:r>
            <a:r>
              <a:rPr lang="zh-CN" altLang="en-US" sz="1765" b="1" dirty="0" smtClean="0">
                <a:solidFill>
                  <a:schemeClr val="tx1"/>
                </a:solidFill>
              </a:rPr>
              <a:t>）</a:t>
            </a:r>
          </a:p>
        </p:txBody>
      </p:sp>
      <p:sp>
        <p:nvSpPr>
          <p:cNvPr id="8" name="任意多边形 7"/>
          <p:cNvSpPr/>
          <p:nvPr/>
        </p:nvSpPr>
        <p:spPr>
          <a:xfrm>
            <a:off x="16552755" y="998200"/>
            <a:ext cx="3833200" cy="60340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第四阶段（竣工验收阶段）</a:t>
            </a:r>
          </a:p>
        </p:txBody>
      </p:sp>
      <p:cxnSp>
        <p:nvCxnSpPr>
          <p:cNvPr id="9" name="直接连接符 8"/>
          <p:cNvCxnSpPr/>
          <p:nvPr>
            <p:custDataLst>
              <p:tags r:id="rId1"/>
            </p:custDataLst>
          </p:nvPr>
        </p:nvCxnSpPr>
        <p:spPr>
          <a:xfrm>
            <a:off x="1090775" y="5630849"/>
            <a:ext cx="19499200"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 name="组合 21"/>
          <p:cNvGrpSpPr/>
          <p:nvPr>
            <p:custDataLst>
              <p:tags r:id="rId2"/>
            </p:custDataLst>
          </p:nvPr>
        </p:nvGrpSpPr>
        <p:grpSpPr>
          <a:xfrm>
            <a:off x="1316990" y="1701760"/>
            <a:ext cx="2664000" cy="1583543"/>
            <a:chOff x="2826" y="3657"/>
            <a:chExt cx="4242" cy="1729"/>
          </a:xfrm>
        </p:grpSpPr>
        <p:sp>
          <p:nvSpPr>
            <p:cNvPr id="15" name="文本框 14"/>
            <p:cNvSpPr txBox="1"/>
            <p:nvPr/>
          </p:nvSpPr>
          <p:spPr>
            <a:xfrm>
              <a:off x="2826" y="3657"/>
              <a:ext cx="4242" cy="1729"/>
            </a:xfrm>
            <a:prstGeom prst="rect">
              <a:avLst/>
            </a:prstGeom>
            <a:noFill/>
            <a:ln w="9525" cmpd="sng">
              <a:solidFill>
                <a:srgbClr val="000000"/>
              </a:solidFill>
              <a:prstDash val="solid"/>
            </a:ln>
          </p:spPr>
          <p:txBody>
            <a:bodyPr wrap="square" bIns="0" rtlCol="0">
              <a:noAutofit/>
            </a:bodyPr>
            <a:lstStyle/>
            <a:p>
              <a:endParaRPr lang="zh-CN" altLang="en-US" sz="1765">
                <a:ln>
                  <a:noFill/>
                </a:ln>
                <a:solidFill>
                  <a:schemeClr val="tx1"/>
                </a:solidFill>
              </a:endParaRPr>
            </a:p>
          </p:txBody>
        </p:sp>
        <p:sp>
          <p:nvSpPr>
            <p:cNvPr id="11" name="文本框 10"/>
            <p:cNvSpPr txBox="1"/>
            <p:nvPr/>
          </p:nvSpPr>
          <p:spPr>
            <a:xfrm>
              <a:off x="3047" y="3891"/>
              <a:ext cx="3841" cy="907"/>
            </a:xfrm>
            <a:prstGeom prst="rect">
              <a:avLst/>
            </a:prstGeom>
            <a:noFill/>
            <a:ln w="0" cmpd="sng">
              <a:solidFill>
                <a:srgbClr val="000000"/>
              </a:solidFill>
              <a:prstDash val="solid"/>
            </a:ln>
          </p:spPr>
          <p:txBody>
            <a:bodyPr wrap="square" rtlCol="0">
              <a:spAutoFit/>
            </a:bodyPr>
            <a:lstStyle/>
            <a:p>
              <a:endParaRPr lang="en-US" altLang="zh-CN" sz="1200" dirty="0" smtClean="0">
                <a:ln>
                  <a:noFill/>
                </a:ln>
                <a:solidFill>
                  <a:schemeClr val="tx1"/>
                </a:solidFill>
              </a:endParaRPr>
            </a:p>
            <a:p>
              <a:r>
                <a:rPr lang="zh-CN" altLang="en-US" sz="1200" dirty="0" smtClean="0">
                  <a:ln>
                    <a:noFill/>
                  </a:ln>
                  <a:solidFill>
                    <a:schemeClr val="tx1"/>
                  </a:solidFill>
                </a:rPr>
                <a:t>相关</a:t>
              </a:r>
              <a:r>
                <a:rPr lang="zh-CN" altLang="en-US" sz="1200" dirty="0">
                  <a:ln>
                    <a:noFill/>
                  </a:ln>
                  <a:solidFill>
                    <a:schemeClr val="tx1"/>
                  </a:solidFill>
                </a:rPr>
                <a:t>部门通过多规合一业务协同</a:t>
              </a:r>
              <a:r>
                <a:rPr lang="zh-CN" altLang="en-US" sz="1200" dirty="0" smtClean="0">
                  <a:solidFill>
                    <a:schemeClr val="tx1"/>
                  </a:solidFill>
                </a:rPr>
                <a:t>提出规划条件和建设</a:t>
              </a:r>
              <a:r>
                <a:rPr lang="zh-CN" altLang="en-US" sz="1200" dirty="0">
                  <a:ln>
                    <a:noFill/>
                  </a:ln>
                  <a:solidFill>
                    <a:schemeClr val="tx1"/>
                  </a:solidFill>
                </a:rPr>
                <a:t>条件，以及需要开展的评估评价事项要求</a:t>
              </a:r>
            </a:p>
          </p:txBody>
        </p:sp>
      </p:grpSp>
      <p:grpSp>
        <p:nvGrpSpPr>
          <p:cNvPr id="14" name="组合 20"/>
          <p:cNvGrpSpPr/>
          <p:nvPr>
            <p:custDataLst>
              <p:tags r:id="rId3"/>
            </p:custDataLst>
          </p:nvPr>
        </p:nvGrpSpPr>
        <p:grpSpPr>
          <a:xfrm>
            <a:off x="1014730" y="998200"/>
            <a:ext cx="19371225" cy="603400"/>
            <a:chOff x="1598" y="1572"/>
            <a:chExt cx="30506" cy="950"/>
          </a:xfrm>
        </p:grpSpPr>
        <p:sp>
          <p:nvSpPr>
            <p:cNvPr id="16" name="五边形 15"/>
            <p:cNvSpPr/>
            <p:nvPr/>
          </p:nvSpPr>
          <p:spPr>
            <a:xfrm>
              <a:off x="1598" y="1572"/>
              <a:ext cx="5717" cy="950"/>
            </a:xfrm>
            <a:prstGeom prst="homePlate">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a:solidFill>
                    <a:schemeClr val="tx1"/>
                  </a:solidFill>
                </a:rPr>
                <a:t>项目策划生成</a:t>
              </a:r>
            </a:p>
          </p:txBody>
        </p:sp>
        <p:sp>
          <p:nvSpPr>
            <p:cNvPr id="17" name="任意多边形 16"/>
            <p:cNvSpPr/>
            <p:nvPr/>
          </p:nvSpPr>
          <p:spPr>
            <a:xfrm>
              <a:off x="7311" y="1572"/>
              <a:ext cx="6215"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第一</a:t>
              </a:r>
              <a:r>
                <a:rPr lang="zh-CN" altLang="en-US" sz="1765" b="1" dirty="0">
                  <a:solidFill>
                    <a:schemeClr val="tx1"/>
                  </a:solidFill>
                </a:rPr>
                <a:t>阶段（立项用地规划许可阶段</a:t>
              </a:r>
              <a:r>
                <a:rPr lang="zh-CN" altLang="en-US" sz="1765" b="1" dirty="0" smtClean="0">
                  <a:solidFill>
                    <a:schemeClr val="tx1"/>
                  </a:solidFill>
                </a:rPr>
                <a:t>）</a:t>
              </a:r>
            </a:p>
          </p:txBody>
        </p:sp>
        <p:sp>
          <p:nvSpPr>
            <p:cNvPr id="18" name="任意多边形 17"/>
            <p:cNvSpPr/>
            <p:nvPr/>
          </p:nvSpPr>
          <p:spPr>
            <a:xfrm>
              <a:off x="13549" y="1572"/>
              <a:ext cx="6303"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第二</a:t>
              </a:r>
              <a:r>
                <a:rPr lang="zh-CN" altLang="en-US" sz="1765" b="1" dirty="0">
                  <a:solidFill>
                    <a:schemeClr val="tx1"/>
                  </a:solidFill>
                </a:rPr>
                <a:t>阶段（工程建设许可阶段</a:t>
              </a:r>
              <a:r>
                <a:rPr lang="zh-CN" altLang="en-US" sz="1765" b="1" dirty="0" smtClean="0">
                  <a:solidFill>
                    <a:schemeClr val="tx1"/>
                  </a:solidFill>
                </a:rPr>
                <a:t>）</a:t>
              </a:r>
            </a:p>
          </p:txBody>
        </p:sp>
        <p:sp>
          <p:nvSpPr>
            <p:cNvPr id="20" name="任意多边形 19"/>
            <p:cNvSpPr/>
            <p:nvPr/>
          </p:nvSpPr>
          <p:spPr>
            <a:xfrm>
              <a:off x="26067" y="1572"/>
              <a:ext cx="6037" cy="95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765" b="1" dirty="0" smtClean="0">
                  <a:solidFill>
                    <a:schemeClr val="tx1"/>
                  </a:solidFill>
                </a:rPr>
                <a:t>      第四</a:t>
              </a:r>
              <a:r>
                <a:rPr lang="zh-CN" altLang="en-US" sz="1765" b="1" dirty="0">
                  <a:solidFill>
                    <a:schemeClr val="tx1"/>
                  </a:solidFill>
                </a:rPr>
                <a:t>阶段（竣工验收阶段</a:t>
              </a:r>
              <a:r>
                <a:rPr lang="zh-CN" altLang="en-US" sz="1765" b="1" dirty="0" smtClean="0">
                  <a:solidFill>
                    <a:schemeClr val="tx1"/>
                  </a:solidFill>
                </a:rPr>
                <a:t>）</a:t>
              </a:r>
            </a:p>
          </p:txBody>
        </p:sp>
      </p:grpSp>
      <p:sp>
        <p:nvSpPr>
          <p:cNvPr id="25" name="文本框 24"/>
          <p:cNvSpPr txBox="1"/>
          <p:nvPr/>
        </p:nvSpPr>
        <p:spPr>
          <a:xfrm>
            <a:off x="1267461" y="3935095"/>
            <a:ext cx="2780618" cy="1552878"/>
          </a:xfrm>
          <a:prstGeom prst="rect">
            <a:avLst/>
          </a:prstGeom>
          <a:noFill/>
          <a:ln w="9525" cmpd="sng">
            <a:solidFill>
              <a:srgbClr val="000000"/>
            </a:solidFill>
            <a:prstDash val="solid"/>
          </a:ln>
        </p:spPr>
        <p:txBody>
          <a:bodyPr wrap="square" bIns="0" rtlCol="0">
            <a:noAutofit/>
          </a:bodyPr>
          <a:lstStyle/>
          <a:p>
            <a:pPr>
              <a:lnSpc>
                <a:spcPts val="1600"/>
              </a:lnSpc>
            </a:pPr>
            <a:r>
              <a:rPr lang="zh-CN" altLang="en-US" sz="1200" dirty="0" smtClean="0">
                <a:solidFill>
                  <a:schemeClr val="tx1"/>
                </a:solidFill>
              </a:rPr>
              <a:t>各类开发区、工业园区、新区等推行</a:t>
            </a:r>
            <a:r>
              <a:rPr lang="zh-CN" altLang="en-US" sz="1200" dirty="0" smtClean="0">
                <a:ln>
                  <a:noFill/>
                </a:ln>
                <a:solidFill>
                  <a:schemeClr val="tx1"/>
                </a:solidFill>
              </a:rPr>
              <a:t>区域</a:t>
            </a:r>
            <a:r>
              <a:rPr lang="zh-CN" altLang="en-US" sz="1200" dirty="0">
                <a:ln>
                  <a:noFill/>
                </a:ln>
                <a:solidFill>
                  <a:schemeClr val="tx1"/>
                </a:solidFill>
              </a:rPr>
              <a:t>评估：</a:t>
            </a:r>
          </a:p>
          <a:p>
            <a:pPr>
              <a:lnSpc>
                <a:spcPts val="1600"/>
              </a:lnSpc>
            </a:pPr>
            <a:r>
              <a:rPr lang="zh-CN" altLang="en-US" sz="1200" dirty="0">
                <a:ln>
                  <a:noFill/>
                </a:ln>
                <a:solidFill>
                  <a:schemeClr val="tx1"/>
                </a:solidFill>
              </a:rPr>
              <a:t>地震安全性评估、压覆重要矿产资源评估、地质灾害危险性评估、环境影响评价、节能评价</a:t>
            </a:r>
            <a:r>
              <a:rPr lang="zh-CN" altLang="en-US" sz="1200" dirty="0" smtClean="0">
                <a:ln>
                  <a:noFill/>
                </a:ln>
                <a:solidFill>
                  <a:schemeClr val="tx1"/>
                </a:solidFill>
              </a:rPr>
              <a:t>、水土保持</a:t>
            </a:r>
            <a:r>
              <a:rPr lang="zh-CN" altLang="en-US" sz="1200" dirty="0">
                <a:ln>
                  <a:noFill/>
                </a:ln>
                <a:solidFill>
                  <a:schemeClr val="tx1"/>
                </a:solidFill>
              </a:rPr>
              <a:t>方案、洪水影响评价、取水许可、航道通航条件影响评价</a:t>
            </a:r>
            <a:r>
              <a:rPr lang="zh-CN" altLang="en-US" sz="1200" dirty="0" smtClean="0">
                <a:ln>
                  <a:noFill/>
                </a:ln>
                <a:solidFill>
                  <a:schemeClr val="tx1"/>
                </a:solidFill>
              </a:rPr>
              <a:t>、建设项目</a:t>
            </a:r>
            <a:r>
              <a:rPr lang="zh-CN" altLang="en-US" sz="1200" dirty="0">
                <a:ln>
                  <a:noFill/>
                </a:ln>
                <a:solidFill>
                  <a:schemeClr val="tx1"/>
                </a:solidFill>
              </a:rPr>
              <a:t>安全评价等</a:t>
            </a:r>
          </a:p>
        </p:txBody>
      </p:sp>
      <p:cxnSp>
        <p:nvCxnSpPr>
          <p:cNvPr id="27" name="直接箭头连接符 26"/>
          <p:cNvCxnSpPr>
            <a:stCxn id="25" idx="0"/>
            <a:endCxn id="15" idx="2"/>
          </p:cNvCxnSpPr>
          <p:nvPr>
            <p:custDataLst>
              <p:tags r:id="rId4"/>
            </p:custDataLst>
          </p:nvPr>
        </p:nvCxnSpPr>
        <p:spPr>
          <a:xfrm rot="16200000" flipV="1">
            <a:off x="2328484" y="3605809"/>
            <a:ext cx="649792" cy="878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custDataLst>
              <p:tags r:id="rId5"/>
            </p:custDataLst>
          </p:nvPr>
        </p:nvCxnSpPr>
        <p:spPr>
          <a:xfrm>
            <a:off x="4048078" y="2553335"/>
            <a:ext cx="1180426" cy="568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9405928" y="1773197"/>
            <a:ext cx="2357454" cy="1500198"/>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建设工程</a:t>
            </a:r>
            <a:r>
              <a:rPr lang="zh-CN" altLang="en-US" sz="1200" dirty="0" smtClean="0">
                <a:ln>
                  <a:noFill/>
                </a:ln>
                <a:solidFill>
                  <a:schemeClr val="tx1"/>
                </a:solidFill>
              </a:rPr>
              <a:t>规划类</a:t>
            </a:r>
            <a:r>
              <a:rPr lang="zh-CN" altLang="en-US" sz="1200" dirty="0">
                <a:ln>
                  <a:noFill/>
                </a:ln>
                <a:solidFill>
                  <a:schemeClr val="tx1"/>
                </a:solidFill>
              </a:rPr>
              <a:t>许可证核发</a:t>
            </a:r>
          </a:p>
          <a:p>
            <a:pPr algn="ctr"/>
            <a:r>
              <a:rPr lang="zh-CN" altLang="en-US" sz="1200" dirty="0" smtClean="0">
                <a:ln>
                  <a:noFill/>
                </a:ln>
                <a:solidFill>
                  <a:schemeClr val="tx1"/>
                </a:solidFill>
              </a:rPr>
              <a:t>（含设计方案审查，组织住建、人防、交通、水利、教育、地震、园林、</a:t>
            </a:r>
            <a:r>
              <a:rPr lang="zh-CN" altLang="en-US" sz="1200" dirty="0" smtClean="0">
                <a:solidFill>
                  <a:schemeClr val="tx1"/>
                </a:solidFill>
              </a:rPr>
              <a:t>文物、</a:t>
            </a:r>
            <a:r>
              <a:rPr lang="zh-CN" altLang="en-US" sz="1200" dirty="0" smtClean="0">
                <a:ln>
                  <a:noFill/>
                </a:ln>
                <a:solidFill>
                  <a:schemeClr val="tx1"/>
                </a:solidFill>
              </a:rPr>
              <a:t>交警等部门并联审查）</a:t>
            </a:r>
            <a:r>
              <a:rPr lang="zh-CN" altLang="en-US" sz="1200" dirty="0" smtClean="0">
                <a:solidFill>
                  <a:schemeClr val="tx1"/>
                </a:solidFill>
              </a:rPr>
              <a:t>（审批时限：</a:t>
            </a:r>
            <a:r>
              <a:rPr lang="en-US" altLang="zh-CN" sz="1200" dirty="0" smtClean="0">
                <a:solidFill>
                  <a:schemeClr val="tx1"/>
                </a:solidFill>
              </a:rPr>
              <a:t>23</a:t>
            </a:r>
            <a:r>
              <a:rPr lang="zh-CN" altLang="en-US" sz="1200" dirty="0" smtClean="0">
                <a:solidFill>
                  <a:schemeClr val="tx1"/>
                </a:solidFill>
              </a:rPr>
              <a:t>个工作日）</a:t>
            </a:r>
            <a:endParaRPr lang="zh-CN" altLang="en-US" sz="1200" dirty="0" smtClean="0">
              <a:ln>
                <a:noFill/>
              </a:ln>
              <a:solidFill>
                <a:schemeClr val="tx1"/>
              </a:solidFill>
            </a:endParaRPr>
          </a:p>
        </p:txBody>
      </p:sp>
      <p:sp>
        <p:nvSpPr>
          <p:cNvPr id="52" name="文本框 51"/>
          <p:cNvSpPr txBox="1"/>
          <p:nvPr/>
        </p:nvSpPr>
        <p:spPr>
          <a:xfrm>
            <a:off x="9263052" y="1688271"/>
            <a:ext cx="2643206" cy="1728000"/>
          </a:xfrm>
          <a:prstGeom prst="rect">
            <a:avLst/>
          </a:prstGeom>
          <a:noFill/>
          <a:ln w="9525" cmpd="sng">
            <a:solidFill>
              <a:srgbClr val="000000"/>
            </a:solidFill>
            <a:prstDash val="solid"/>
          </a:ln>
        </p:spPr>
        <p:txBody>
          <a:bodyPr wrap="square" bIns="0" rtlCol="0" anchor="ctr" anchorCtr="0">
            <a:noAutofit/>
          </a:bodyPr>
          <a:lstStyle/>
          <a:p>
            <a:pPr algn="ctr"/>
            <a:endParaRPr lang="zh-CN" altLang="en-US" sz="1200">
              <a:ln>
                <a:noFill/>
              </a:ln>
              <a:solidFill>
                <a:schemeClr val="tx1"/>
              </a:solidFill>
            </a:endParaRPr>
          </a:p>
        </p:txBody>
      </p:sp>
      <p:cxnSp>
        <p:nvCxnSpPr>
          <p:cNvPr id="53" name="直接箭头连接符 52"/>
          <p:cNvCxnSpPr/>
          <p:nvPr>
            <p:custDataLst>
              <p:tags r:id="rId6"/>
            </p:custDataLst>
          </p:nvPr>
        </p:nvCxnSpPr>
        <p:spPr>
          <a:xfrm>
            <a:off x="8120044" y="2559015"/>
            <a:ext cx="1071570"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custDataLst>
              <p:tags r:id="rId7"/>
            </p:custDataLst>
          </p:nvPr>
        </p:nvCxnSpPr>
        <p:spPr>
          <a:xfrm>
            <a:off x="11977696" y="2559015"/>
            <a:ext cx="1143008"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文本框 71"/>
          <p:cNvSpPr txBox="1"/>
          <p:nvPr>
            <p:custDataLst>
              <p:tags r:id="rId8"/>
            </p:custDataLst>
          </p:nvPr>
        </p:nvSpPr>
        <p:spPr>
          <a:xfrm>
            <a:off x="17549860" y="1695129"/>
            <a:ext cx="2500330" cy="179258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73" name="文本框 72"/>
          <p:cNvSpPr txBox="1"/>
          <p:nvPr/>
        </p:nvSpPr>
        <p:spPr>
          <a:xfrm>
            <a:off x="17621298" y="2701891"/>
            <a:ext cx="2357454" cy="714380"/>
          </a:xfrm>
          <a:prstGeom prst="rect">
            <a:avLst/>
          </a:prstGeom>
          <a:noFill/>
          <a:ln w="0" cmpd="sng">
            <a:solidFill>
              <a:srgbClr val="000000"/>
            </a:solidFill>
            <a:prstDash val="solid"/>
          </a:ln>
        </p:spPr>
        <p:txBody>
          <a:bodyPr wrap="square" rtlCol="0" anchor="ctr" anchorCtr="0">
            <a:noAutofit/>
          </a:bodyPr>
          <a:lstStyle/>
          <a:p>
            <a:pPr algn="ctr">
              <a:lnSpc>
                <a:spcPts val="2000"/>
              </a:lnSpc>
            </a:pPr>
            <a:r>
              <a:rPr lang="zh-CN" altLang="en-US" sz="1200" dirty="0">
                <a:ln>
                  <a:noFill/>
                </a:ln>
                <a:solidFill>
                  <a:schemeClr val="tx1"/>
                </a:solidFill>
                <a:sym typeface="+mn-ea"/>
              </a:rPr>
              <a:t>建设工程</a:t>
            </a:r>
            <a:r>
              <a:rPr lang="zh-CN" altLang="en-US" sz="1200" dirty="0" smtClean="0">
                <a:ln>
                  <a:noFill/>
                </a:ln>
                <a:solidFill>
                  <a:schemeClr val="tx1"/>
                </a:solidFill>
                <a:sym typeface="+mn-ea"/>
              </a:rPr>
              <a:t>竣工验收备案</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cxnSp>
        <p:nvCxnSpPr>
          <p:cNvPr id="75" name="直接箭头连接符 74"/>
          <p:cNvCxnSpPr/>
          <p:nvPr>
            <p:custDataLst>
              <p:tags r:id="rId9"/>
            </p:custDataLst>
          </p:nvPr>
        </p:nvCxnSpPr>
        <p:spPr>
          <a:xfrm>
            <a:off x="16192538" y="2559015"/>
            <a:ext cx="1285884" cy="15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组合 39"/>
          <p:cNvGrpSpPr/>
          <p:nvPr/>
        </p:nvGrpSpPr>
        <p:grpSpPr>
          <a:xfrm>
            <a:off x="10584340" y="2590448"/>
            <a:ext cx="6274228" cy="2894330"/>
            <a:chOff x="16618" y="4010"/>
            <a:chExt cx="7071" cy="4558"/>
          </a:xfrm>
        </p:grpSpPr>
        <p:sp>
          <p:nvSpPr>
            <p:cNvPr id="54" name="文本框 53"/>
            <p:cNvSpPr txBox="1"/>
            <p:nvPr/>
          </p:nvSpPr>
          <p:spPr>
            <a:xfrm>
              <a:off x="17303" y="7448"/>
              <a:ext cx="2068" cy="1120"/>
            </a:xfrm>
            <a:prstGeom prst="rect">
              <a:avLst/>
            </a:prstGeom>
            <a:noFill/>
            <a:ln w="9525" cmpd="sng">
              <a:solidFill>
                <a:srgbClr val="000000"/>
              </a:solidFill>
              <a:prstDash val="solid"/>
            </a:ln>
          </p:spPr>
          <p:txBody>
            <a:bodyPr wrap="square" bIns="0" rtlCol="0" anchor="ctr" anchorCtr="0">
              <a:noAutofit/>
            </a:bodyPr>
            <a:lstStyle/>
            <a:p>
              <a:pPr algn="ctr">
                <a:lnSpc>
                  <a:spcPts val="2000"/>
                </a:lnSpc>
              </a:pPr>
              <a:r>
                <a:rPr lang="zh-CN" altLang="en-US" sz="1200" dirty="0">
                  <a:ln>
                    <a:noFill/>
                  </a:ln>
                  <a:solidFill>
                    <a:schemeClr val="tx1"/>
                  </a:solidFill>
                </a:rPr>
                <a:t>市政</a:t>
              </a:r>
              <a:r>
                <a:rPr lang="zh-CN" altLang="en-US" sz="1200" dirty="0" smtClean="0">
                  <a:ln>
                    <a:noFill/>
                  </a:ln>
                  <a:solidFill>
                    <a:schemeClr val="tx1"/>
                  </a:solidFill>
                </a:rPr>
                <a:t>公用设施</a:t>
              </a:r>
              <a:r>
                <a:rPr lang="zh-CN" altLang="en-US" sz="1200" dirty="0">
                  <a:ln>
                    <a:noFill/>
                  </a:ln>
                  <a:solidFill>
                    <a:schemeClr val="tx1"/>
                  </a:solidFill>
                </a:rPr>
                <a:t>报装</a:t>
              </a:r>
            </a:p>
          </p:txBody>
        </p:sp>
        <p:cxnSp>
          <p:nvCxnSpPr>
            <p:cNvPr id="71" name="肘形连接符 70"/>
            <p:cNvCxnSpPr>
              <a:stCxn id="52" idx="2"/>
              <a:endCxn id="54" idx="1"/>
            </p:cNvCxnSpPr>
            <p:nvPr>
              <p:custDataLst>
                <p:tags r:id="rId11"/>
              </p:custDataLst>
            </p:nvPr>
          </p:nvCxnSpPr>
          <p:spPr>
            <a:xfrm rot="16200000" flipH="1">
              <a:off x="15612" y="6317"/>
              <a:ext cx="2698" cy="685"/>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肘形连接符 75"/>
            <p:cNvCxnSpPr>
              <a:stCxn id="54" idx="3"/>
            </p:cNvCxnSpPr>
            <p:nvPr>
              <p:custDataLst>
                <p:tags r:id="rId12"/>
              </p:custDataLst>
            </p:nvPr>
          </p:nvCxnSpPr>
          <p:spPr>
            <a:xfrm flipV="1">
              <a:off x="19371" y="4010"/>
              <a:ext cx="4318" cy="3998"/>
            </a:xfrm>
            <a:prstGeom prst="bentConnector3">
              <a:avLst>
                <a:gd name="adj1" fmla="val 100023"/>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27" name="文本框 126"/>
          <p:cNvSpPr txBox="1"/>
          <p:nvPr/>
        </p:nvSpPr>
        <p:spPr>
          <a:xfrm>
            <a:off x="16639540" y="5859145"/>
            <a:ext cx="3681095" cy="5112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第四阶段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26" name="文本框 125"/>
          <p:cNvSpPr txBox="1"/>
          <p:nvPr/>
        </p:nvSpPr>
        <p:spPr>
          <a:xfrm>
            <a:off x="12540615" y="5859145"/>
            <a:ext cx="3973830" cy="511200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第三阶段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125" name="文本框 124"/>
          <p:cNvSpPr txBox="1"/>
          <p:nvPr/>
        </p:nvSpPr>
        <p:spPr>
          <a:xfrm>
            <a:off x="1258570" y="7479665"/>
            <a:ext cx="5471795" cy="1014730"/>
          </a:xfrm>
          <a:prstGeom prst="rect">
            <a:avLst/>
          </a:prstGeom>
          <a:noFill/>
          <a:ln w="9525" cmpd="sng">
            <a:solidFill>
              <a:srgbClr val="000000"/>
            </a:solidFill>
            <a:prstDash val="solid"/>
          </a:ln>
        </p:spPr>
        <p:txBody>
          <a:bodyPr wrap="square" bIns="0" rtlCol="0" anchor="t" anchorCtr="0">
            <a:noAutofit/>
          </a:bodyPr>
          <a:lstStyle/>
          <a:p>
            <a:pPr algn="ctr">
              <a:buClrTx/>
              <a:buSzTx/>
              <a:buNone/>
            </a:pPr>
            <a:r>
              <a:rPr lang="zh-CN" altLang="en-US" sz="1400" b="1" dirty="0">
                <a:ln>
                  <a:noFill/>
                </a:ln>
                <a:solidFill>
                  <a:schemeClr val="tx1"/>
                </a:solidFill>
              </a:rPr>
              <a:t>第二阶段</a:t>
            </a:r>
            <a:r>
              <a:rPr lang="zh-CN" altLang="en-US" sz="1400" b="1" dirty="0" smtClean="0">
                <a:ln>
                  <a:noFill/>
                </a:ln>
                <a:solidFill>
                  <a:schemeClr val="tx1"/>
                </a:solidFill>
              </a:rPr>
              <a:t>可并联或并行</a:t>
            </a:r>
            <a:r>
              <a:rPr lang="zh-CN" altLang="en-US" sz="1400" b="1" dirty="0">
                <a:ln>
                  <a:noFill/>
                </a:ln>
                <a:solidFill>
                  <a:schemeClr val="tx1"/>
                </a:solidFill>
              </a:rPr>
              <a:t>办理其他事项</a:t>
            </a:r>
          </a:p>
        </p:txBody>
      </p:sp>
      <p:sp>
        <p:nvSpPr>
          <p:cNvPr id="98" name="文本框 97"/>
          <p:cNvSpPr txBox="1"/>
          <p:nvPr/>
        </p:nvSpPr>
        <p:spPr>
          <a:xfrm>
            <a:off x="1439476" y="6191523"/>
            <a:ext cx="5328000" cy="504000"/>
          </a:xfrm>
          <a:prstGeom prst="rect">
            <a:avLst/>
          </a:prstGeom>
          <a:noFill/>
          <a:ln w="0" cmpd="sng">
            <a:solidFill>
              <a:srgbClr val="000000"/>
            </a:solidFill>
            <a:prstDash val="solid"/>
          </a:ln>
        </p:spPr>
        <p:txBody>
          <a:bodyPr wrap="square" bIns="0" rtlCol="0" anchor="ctr" anchorCtr="0">
            <a:noAutofit/>
          </a:bodyPr>
          <a:lstStyle/>
          <a:p>
            <a:pPr algn="ctr">
              <a:buClrTx/>
              <a:buSzTx/>
              <a:buNone/>
            </a:pPr>
            <a:r>
              <a:rPr lang="zh-CN" altLang="en-US" sz="1200" dirty="0">
                <a:ln>
                  <a:noFill/>
                </a:ln>
                <a:solidFill>
                  <a:schemeClr val="tx1"/>
                </a:solidFill>
              </a:rPr>
              <a:t>风景名胜区内建设活动</a:t>
            </a:r>
            <a:r>
              <a:rPr lang="zh-CN" altLang="en-US" sz="1200" dirty="0" smtClean="0">
                <a:ln>
                  <a:noFill/>
                </a:ln>
                <a:solidFill>
                  <a:schemeClr val="tx1"/>
                </a:solidFill>
              </a:rPr>
              <a:t>审批（审批时限：</a:t>
            </a:r>
            <a:r>
              <a:rPr lang="en-US" altLang="zh-CN" sz="1200" dirty="0" smtClean="0">
                <a:ln>
                  <a:noFill/>
                </a:ln>
                <a:solidFill>
                  <a:schemeClr val="tx1"/>
                </a:solidFill>
              </a:rPr>
              <a:t>10</a:t>
            </a:r>
            <a:r>
              <a:rPr lang="zh-CN" altLang="en-US" sz="1200" dirty="0" smtClean="0">
                <a:ln>
                  <a:noFill/>
                </a:ln>
                <a:solidFill>
                  <a:schemeClr val="tx1"/>
                </a:solidFill>
              </a:rPr>
              <a:t>个工作日）</a:t>
            </a:r>
          </a:p>
        </p:txBody>
      </p:sp>
      <p:sp>
        <p:nvSpPr>
          <p:cNvPr id="101" name="文本框 100"/>
          <p:cNvSpPr txBox="1"/>
          <p:nvPr/>
        </p:nvSpPr>
        <p:spPr>
          <a:xfrm>
            <a:off x="1474788" y="7810000"/>
            <a:ext cx="5076000" cy="612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sym typeface="+mn-ea"/>
              </a:rPr>
              <a:t>新建</a:t>
            </a:r>
            <a:r>
              <a:rPr lang="zh-CN" altLang="en-US" sz="1200" dirty="0" smtClean="0">
                <a:solidFill>
                  <a:schemeClr val="tx1"/>
                </a:solidFill>
                <a:sym typeface="+mn-ea"/>
              </a:rPr>
              <a:t>、扩建、改建建设</a:t>
            </a:r>
            <a:r>
              <a:rPr lang="zh-CN" sz="1200" dirty="0" smtClean="0">
                <a:ln>
                  <a:noFill/>
                </a:ln>
                <a:solidFill>
                  <a:schemeClr val="tx1"/>
                </a:solidFill>
                <a:sym typeface="+mn-ea"/>
              </a:rPr>
              <a:t>工程避免</a:t>
            </a:r>
            <a:r>
              <a:rPr lang="zh-CN" altLang="en-US" sz="1200" dirty="0" smtClean="0">
                <a:ln>
                  <a:noFill/>
                </a:ln>
                <a:solidFill>
                  <a:schemeClr val="tx1"/>
                </a:solidFill>
                <a:sym typeface="+mn-ea"/>
              </a:rPr>
              <a:t>危害</a:t>
            </a:r>
            <a:r>
              <a:rPr lang="zh-CN" sz="1200" dirty="0" smtClean="0">
                <a:ln>
                  <a:noFill/>
                </a:ln>
                <a:solidFill>
                  <a:schemeClr val="tx1"/>
                </a:solidFill>
                <a:sym typeface="+mn-ea"/>
              </a:rPr>
              <a:t>气象探测</a:t>
            </a:r>
            <a:r>
              <a:rPr lang="zh-CN" sz="1200" dirty="0">
                <a:ln>
                  <a:noFill/>
                </a:ln>
                <a:solidFill>
                  <a:schemeClr val="tx1"/>
                </a:solidFill>
                <a:sym typeface="+mn-ea"/>
              </a:rPr>
              <a:t>环境</a:t>
            </a:r>
            <a:r>
              <a:rPr lang="zh-CN" sz="1200" dirty="0" smtClean="0">
                <a:ln>
                  <a:noFill/>
                </a:ln>
                <a:solidFill>
                  <a:schemeClr val="tx1"/>
                </a:solidFill>
                <a:sym typeface="+mn-ea"/>
              </a:rPr>
              <a:t>审批</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11</a:t>
            </a:r>
            <a:r>
              <a:rPr lang="zh-CN" altLang="en-US" sz="1200" dirty="0" smtClean="0">
                <a:solidFill>
                  <a:schemeClr val="tx1"/>
                </a:solidFill>
                <a:sym typeface="+mn-ea"/>
              </a:rPr>
              <a:t>个工作日）</a:t>
            </a:r>
          </a:p>
        </p:txBody>
      </p:sp>
      <p:sp>
        <p:nvSpPr>
          <p:cNvPr id="107" name="文本框 106"/>
          <p:cNvSpPr txBox="1"/>
          <p:nvPr/>
        </p:nvSpPr>
        <p:spPr>
          <a:xfrm>
            <a:off x="12708036" y="6263531"/>
            <a:ext cx="3672000" cy="576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雷电防护装置设计</a:t>
            </a:r>
            <a:r>
              <a:rPr lang="zh-CN" altLang="en-US" sz="1200" dirty="0" smtClean="0">
                <a:ln>
                  <a:noFill/>
                </a:ln>
                <a:solidFill>
                  <a:schemeClr val="tx1"/>
                </a:solidFill>
              </a:rPr>
              <a:t>审核（特定项目）</a:t>
            </a:r>
            <a:endParaRPr lang="en-US" altLang="zh-CN" sz="1200" dirty="0" smtClean="0">
              <a:ln>
                <a:noFill/>
              </a:ln>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7</a:t>
            </a:r>
            <a:r>
              <a:rPr lang="zh-CN" altLang="en-US" sz="1200" dirty="0" smtClean="0">
                <a:solidFill>
                  <a:schemeClr val="tx1"/>
                </a:solidFill>
                <a:sym typeface="+mn-ea"/>
              </a:rPr>
              <a:t>个工作日）</a:t>
            </a:r>
          </a:p>
        </p:txBody>
      </p:sp>
      <p:sp>
        <p:nvSpPr>
          <p:cNvPr id="108" name="文本框 107"/>
          <p:cNvSpPr txBox="1"/>
          <p:nvPr/>
        </p:nvSpPr>
        <p:spPr>
          <a:xfrm>
            <a:off x="12735414" y="6911603"/>
            <a:ext cx="3636000" cy="612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sym typeface="+mn-ea"/>
              </a:rPr>
              <a:t>市政设施建设类</a:t>
            </a:r>
            <a:r>
              <a:rPr lang="zh-CN" altLang="en-US" sz="1200" dirty="0" smtClean="0">
                <a:ln>
                  <a:noFill/>
                </a:ln>
                <a:solidFill>
                  <a:schemeClr val="tx1"/>
                </a:solidFill>
                <a:sym typeface="+mn-ea"/>
              </a:rPr>
              <a:t>审批</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09" name="文本框 108"/>
          <p:cNvSpPr txBox="1"/>
          <p:nvPr/>
        </p:nvSpPr>
        <p:spPr>
          <a:xfrm>
            <a:off x="12735414" y="7595755"/>
            <a:ext cx="3636000" cy="684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工程建设涉及城市绿地、树木</a:t>
            </a:r>
            <a:r>
              <a:rPr lang="zh-CN" sz="1200" dirty="0" smtClean="0">
                <a:ln>
                  <a:noFill/>
                </a:ln>
                <a:solidFill>
                  <a:schemeClr val="tx1"/>
                </a:solidFill>
                <a:sym typeface="+mn-ea"/>
              </a:rPr>
              <a:t>审批</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0" name="文本框 109"/>
          <p:cNvSpPr txBox="1"/>
          <p:nvPr/>
        </p:nvSpPr>
        <p:spPr>
          <a:xfrm>
            <a:off x="12735414" y="8351763"/>
            <a:ext cx="3636000" cy="756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因工程建设需要拆除、改动、迁移供水、</a:t>
            </a:r>
            <a:r>
              <a:rPr lang="zh-CN" sz="1200" dirty="0" smtClean="0">
                <a:ln>
                  <a:noFill/>
                </a:ln>
                <a:solidFill>
                  <a:schemeClr val="tx1"/>
                </a:solidFill>
                <a:sym typeface="+mn-ea"/>
              </a:rPr>
              <a:t>排水</a:t>
            </a:r>
            <a:endParaRPr lang="en-US" altLang="zh-CN" sz="1200" dirty="0" smtClean="0">
              <a:ln>
                <a:noFill/>
              </a:ln>
              <a:solidFill>
                <a:schemeClr val="tx1"/>
              </a:solidFill>
              <a:sym typeface="+mn-ea"/>
            </a:endParaRPr>
          </a:p>
          <a:p>
            <a:pPr algn="ctr">
              <a:lnSpc>
                <a:spcPts val="2000"/>
              </a:lnSpc>
              <a:buClrTx/>
              <a:buSzTx/>
              <a:buNone/>
            </a:pPr>
            <a:r>
              <a:rPr lang="zh-CN" sz="1200" dirty="0" smtClean="0">
                <a:ln>
                  <a:noFill/>
                </a:ln>
                <a:solidFill>
                  <a:schemeClr val="tx1"/>
                </a:solidFill>
                <a:sym typeface="+mn-ea"/>
              </a:rPr>
              <a:t>与</a:t>
            </a:r>
            <a:r>
              <a:rPr lang="zh-CN" sz="1200" dirty="0">
                <a:ln>
                  <a:noFill/>
                </a:ln>
                <a:solidFill>
                  <a:schemeClr val="tx1"/>
                </a:solidFill>
                <a:sym typeface="+mn-ea"/>
              </a:rPr>
              <a:t>污水处理设施</a:t>
            </a:r>
            <a:r>
              <a:rPr lang="zh-CN" sz="1200" dirty="0" smtClean="0">
                <a:ln>
                  <a:noFill/>
                </a:ln>
                <a:solidFill>
                  <a:schemeClr val="tx1"/>
                </a:solidFill>
                <a:sym typeface="+mn-ea"/>
              </a:rPr>
              <a:t>审核</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2" name="文本框 111"/>
          <p:cNvSpPr txBox="1"/>
          <p:nvPr/>
        </p:nvSpPr>
        <p:spPr>
          <a:xfrm>
            <a:off x="12735414" y="10080043"/>
            <a:ext cx="3636000" cy="792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00" dirty="0">
                <a:ln>
                  <a:noFill/>
                </a:ln>
                <a:solidFill>
                  <a:schemeClr val="tx1"/>
                </a:solidFill>
                <a:sym typeface="+mn-ea"/>
              </a:rPr>
              <a:t>建设工程招标投标情况书面</a:t>
            </a:r>
            <a:r>
              <a:rPr lang="zh-CN" sz="1200" dirty="0" smtClean="0">
                <a:ln>
                  <a:noFill/>
                </a:ln>
                <a:solidFill>
                  <a:schemeClr val="tx1"/>
                </a:solidFill>
                <a:sym typeface="+mn-ea"/>
              </a:rPr>
              <a:t>报告</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115" name="文本框 114"/>
          <p:cNvSpPr txBox="1"/>
          <p:nvPr/>
        </p:nvSpPr>
        <p:spPr>
          <a:xfrm>
            <a:off x="16812492" y="6339609"/>
            <a:ext cx="3312000" cy="792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a:ln>
                  <a:noFill/>
                </a:ln>
                <a:solidFill>
                  <a:schemeClr val="tx1"/>
                </a:solidFill>
                <a:sym typeface="+mn-ea"/>
              </a:rPr>
              <a:t>雷电防护装置竣工</a:t>
            </a:r>
            <a:r>
              <a:rPr lang="zh-CN" altLang="en-US" sz="1200" dirty="0" smtClean="0">
                <a:ln>
                  <a:noFill/>
                </a:ln>
                <a:solidFill>
                  <a:schemeClr val="tx1"/>
                </a:solidFill>
                <a:sym typeface="+mn-ea"/>
              </a:rPr>
              <a:t>验收</a:t>
            </a:r>
            <a:r>
              <a:rPr lang="zh-CN" altLang="en-US" sz="1200" dirty="0" smtClean="0">
                <a:solidFill>
                  <a:schemeClr val="tx1"/>
                </a:solidFill>
              </a:rPr>
              <a:t>（特定项目）</a:t>
            </a:r>
            <a:endParaRPr lang="en-US" altLang="zh-CN" sz="1200" dirty="0" smtClean="0">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16" name="文本框 115"/>
          <p:cNvSpPr txBox="1"/>
          <p:nvPr/>
        </p:nvSpPr>
        <p:spPr>
          <a:xfrm>
            <a:off x="16812492" y="10079955"/>
            <a:ext cx="3312000" cy="792000"/>
          </a:xfrm>
          <a:prstGeom prst="rect">
            <a:avLst/>
          </a:prstGeom>
          <a:solidFill>
            <a:schemeClr val="bg1">
              <a:alpha val="50000"/>
            </a:schemeClr>
          </a:solidFill>
          <a:ln w="0" cmpd="sng">
            <a:solidFill>
              <a:srgbClr val="000000"/>
            </a:solidFill>
            <a:prstDash val="solid"/>
          </a:ln>
        </p:spPr>
        <p:txBody>
          <a:bodyPr wrap="square" bIns="0" rtlCol="0" anchor="ctr" anchorCtr="0">
            <a:noAutofit/>
          </a:bodyPr>
          <a:lstStyle/>
          <a:p>
            <a:pPr algn="ctr">
              <a:buClrTx/>
              <a:buSzTx/>
              <a:buNone/>
            </a:pPr>
            <a:r>
              <a:rPr lang="zh-CN" altLang="en-US" sz="1200" dirty="0">
                <a:ln>
                  <a:noFill/>
                </a:ln>
                <a:solidFill>
                  <a:schemeClr val="tx1"/>
                </a:solidFill>
              </a:rPr>
              <a:t>市政公用设施</a:t>
            </a:r>
            <a:r>
              <a:rPr lang="zh-CN" altLang="en-US" sz="1200" dirty="0" smtClean="0">
                <a:ln>
                  <a:noFill/>
                </a:ln>
                <a:solidFill>
                  <a:schemeClr val="tx1"/>
                </a:solidFill>
              </a:rPr>
              <a:t>接入</a:t>
            </a:r>
          </a:p>
        </p:txBody>
      </p:sp>
      <p:sp>
        <p:nvSpPr>
          <p:cNvPr id="137" name="文本框 136"/>
          <p:cNvSpPr txBox="1"/>
          <p:nvPr/>
        </p:nvSpPr>
        <p:spPr>
          <a:xfrm>
            <a:off x="8099425" y="8999220"/>
            <a:ext cx="4248150" cy="648335"/>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政府投资项目初步设计</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9</a:t>
            </a:r>
            <a:r>
              <a:rPr lang="zh-CN" altLang="en-US" sz="1200" dirty="0" smtClean="0">
                <a:solidFill>
                  <a:schemeClr val="tx1"/>
                </a:solidFill>
                <a:sym typeface="+mn-ea"/>
              </a:rPr>
              <a:t>个工作日）</a:t>
            </a:r>
          </a:p>
        </p:txBody>
      </p:sp>
      <p:sp>
        <p:nvSpPr>
          <p:cNvPr id="143" name="文本框 142"/>
          <p:cNvSpPr txBox="1"/>
          <p:nvPr/>
        </p:nvSpPr>
        <p:spPr>
          <a:xfrm>
            <a:off x="1255942" y="11131575"/>
            <a:ext cx="19080000" cy="1857388"/>
          </a:xfrm>
          <a:prstGeom prst="rect">
            <a:avLst/>
          </a:prstGeom>
          <a:noFill/>
          <a:ln w="9525" cmpd="sng">
            <a:solidFill>
              <a:srgbClr val="000000"/>
            </a:solidFill>
            <a:prstDash val="solid"/>
          </a:ln>
        </p:spPr>
        <p:txBody>
          <a:bodyPr wrap="square" bIns="0" rtlCol="0">
            <a:noAutofit/>
          </a:bodyPr>
          <a:lstStyle/>
          <a:p>
            <a:pPr algn="ctr"/>
            <a:r>
              <a:rPr lang="zh-CN" sz="1400" b="1">
                <a:ln>
                  <a:noFill/>
                </a:ln>
                <a:solidFill>
                  <a:schemeClr val="tx1"/>
                </a:solidFill>
              </a:rPr>
              <a:t>第一、二、三阶段可并联或并行办理事项</a:t>
            </a:r>
          </a:p>
        </p:txBody>
      </p:sp>
      <p:sp>
        <p:nvSpPr>
          <p:cNvPr id="146" name="文本框 145"/>
          <p:cNvSpPr txBox="1"/>
          <p:nvPr/>
        </p:nvSpPr>
        <p:spPr>
          <a:xfrm>
            <a:off x="1404872" y="12057459"/>
            <a:ext cx="5688000" cy="396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建设项目环境影响评价</a:t>
            </a:r>
            <a:r>
              <a:rPr lang="zh-CN" sz="1200" dirty="0" smtClean="0">
                <a:ln>
                  <a:noFill/>
                </a:ln>
                <a:solidFill>
                  <a:schemeClr val="tx1"/>
                </a:solidFill>
              </a:rPr>
              <a:t>审批</a:t>
            </a:r>
            <a:r>
              <a:rPr lang="zh-CN" altLang="en-US" sz="1200" dirty="0" smtClean="0">
                <a:solidFill>
                  <a:schemeClr val="tx1"/>
                </a:solidFill>
                <a:sym typeface="+mn-ea"/>
              </a:rPr>
              <a:t>（审批时限：报告书</a:t>
            </a:r>
            <a:r>
              <a:rPr lang="en-US" altLang="zh-CN" sz="1200" dirty="0" smtClean="0">
                <a:solidFill>
                  <a:schemeClr val="tx1"/>
                </a:solidFill>
                <a:sym typeface="+mn-ea"/>
              </a:rPr>
              <a:t>30</a:t>
            </a:r>
            <a:r>
              <a:rPr lang="zh-CN" altLang="en-US" sz="1200" dirty="0" smtClean="0">
                <a:solidFill>
                  <a:schemeClr val="tx1"/>
                </a:solidFill>
                <a:sym typeface="+mn-ea"/>
              </a:rPr>
              <a:t>个工作日，报告表</a:t>
            </a:r>
            <a:r>
              <a:rPr lang="en-US" altLang="zh-CN" sz="1200" dirty="0" smtClean="0">
                <a:solidFill>
                  <a:schemeClr val="tx1"/>
                </a:solidFill>
                <a:sym typeface="+mn-ea"/>
              </a:rPr>
              <a:t>20</a:t>
            </a:r>
            <a:r>
              <a:rPr lang="zh-CN" altLang="en-US" sz="1200" dirty="0" smtClean="0">
                <a:solidFill>
                  <a:schemeClr val="tx1"/>
                </a:solidFill>
                <a:sym typeface="+mn-ea"/>
              </a:rPr>
              <a:t>个工作日）</a:t>
            </a:r>
          </a:p>
        </p:txBody>
      </p:sp>
      <p:sp>
        <p:nvSpPr>
          <p:cNvPr id="150" name="文本框 149"/>
          <p:cNvSpPr txBox="1"/>
          <p:nvPr/>
        </p:nvSpPr>
        <p:spPr>
          <a:xfrm>
            <a:off x="7334226" y="12060269"/>
            <a:ext cx="4248000" cy="396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生产建设项目水土保持方案</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51" name="文本框 150"/>
          <p:cNvSpPr txBox="1"/>
          <p:nvPr/>
        </p:nvSpPr>
        <p:spPr>
          <a:xfrm>
            <a:off x="10548936" y="12557525"/>
            <a:ext cx="3528000" cy="360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节能</a:t>
            </a:r>
            <a:r>
              <a:rPr lang="zh-CN" sz="1200" dirty="0" smtClean="0">
                <a:ln>
                  <a:noFill/>
                </a:ln>
                <a:solidFill>
                  <a:schemeClr val="tx1"/>
                </a:solidFill>
              </a:rPr>
              <a:t>审查</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154" name="文本框 153"/>
          <p:cNvSpPr txBox="1"/>
          <p:nvPr/>
        </p:nvSpPr>
        <p:spPr>
          <a:xfrm>
            <a:off x="1392555" y="13011785"/>
            <a:ext cx="19081750" cy="1198880"/>
          </a:xfrm>
          <a:prstGeom prst="rect">
            <a:avLst/>
          </a:prstGeom>
          <a:noFill/>
        </p:spPr>
        <p:txBody>
          <a:bodyPr wrap="square" rtlCol="0">
            <a:spAutoFit/>
          </a:bodyPr>
          <a:lstStyle/>
          <a:p>
            <a:r>
              <a:rPr lang="zh-CN" altLang="en-US" sz="1200" dirty="0">
                <a:solidFill>
                  <a:schemeClr val="tx1"/>
                </a:solidFill>
              </a:rPr>
              <a:t>注：</a:t>
            </a:r>
            <a:r>
              <a:rPr lang="en-US" altLang="zh-CN" sz="1200" dirty="0">
                <a:solidFill>
                  <a:schemeClr val="tx1"/>
                </a:solidFill>
              </a:rPr>
              <a:t>1</a:t>
            </a:r>
            <a:r>
              <a:rPr lang="zh-CN" altLang="en-US" sz="1200" dirty="0" smtClean="0">
                <a:solidFill>
                  <a:schemeClr val="tx1"/>
                </a:solidFill>
              </a:rPr>
              <a:t>、该类型涵盖房屋建筑和城市基础设施工程项目可能需要办理的所有行政审批和技术审查事项，由项目属地有关部门根据项目实际情况，依法办理有关事项。地质灾害</a:t>
            </a:r>
            <a:r>
              <a:rPr lang="zh-CN" altLang="en-US" sz="1200" dirty="0">
                <a:solidFill>
                  <a:schemeClr val="tx1"/>
                </a:solidFill>
              </a:rPr>
              <a:t>危险性评估、地震安全性评价、建设项目安全评价、建设工程消防设施及系统检测、雷电防护装置检测、压覆重要矿产资源评估、环境影响评价、节能评价、水资源论证、水土保持方案、洪水影响评价</a:t>
            </a:r>
            <a:r>
              <a:rPr lang="zh-CN" altLang="en-US" sz="1200" dirty="0" smtClean="0">
                <a:solidFill>
                  <a:schemeClr val="tx1"/>
                </a:solidFill>
              </a:rPr>
              <a:t>、航道</a:t>
            </a:r>
            <a:r>
              <a:rPr lang="zh-CN" altLang="en-US" sz="1200" dirty="0">
                <a:solidFill>
                  <a:schemeClr val="tx1"/>
                </a:solidFill>
              </a:rPr>
              <a:t>通航条件影响评价</a:t>
            </a:r>
            <a:r>
              <a:rPr lang="zh-CN" altLang="en-US" sz="1200" dirty="0" smtClean="0">
                <a:solidFill>
                  <a:schemeClr val="tx1"/>
                </a:solidFill>
              </a:rPr>
              <a:t>、职业病危害预评价等</a:t>
            </a:r>
            <a:r>
              <a:rPr lang="zh-CN" altLang="en-US" sz="1200" dirty="0">
                <a:solidFill>
                  <a:schemeClr val="tx1"/>
                </a:solidFill>
              </a:rPr>
              <a:t>强制性评估和中介事项，建设单位可根据工程项目实际情况，在相应阶段自行办理。</a:t>
            </a:r>
          </a:p>
          <a:p>
            <a:r>
              <a:rPr lang="en-US" altLang="zh-CN" sz="1200" dirty="0">
                <a:solidFill>
                  <a:schemeClr val="tx1"/>
                </a:solidFill>
              </a:rPr>
              <a:t>2</a:t>
            </a:r>
            <a:r>
              <a:rPr lang="zh-CN" altLang="en-US" sz="1200" dirty="0" smtClean="0">
                <a:solidFill>
                  <a:schemeClr val="tx1"/>
                </a:solidFill>
              </a:rPr>
              <a:t>、各地</a:t>
            </a:r>
            <a:r>
              <a:rPr lang="zh-CN" altLang="en-US" sz="1200" dirty="0">
                <a:solidFill>
                  <a:schemeClr val="tx1"/>
                </a:solidFill>
              </a:rPr>
              <a:t>可根据工程建设项目类型、投资类别、规模大小，制定不同类型的审批流程图。</a:t>
            </a:r>
          </a:p>
          <a:p>
            <a:r>
              <a:rPr lang="en-US" altLang="zh-CN" sz="1200" dirty="0" smtClean="0">
                <a:solidFill>
                  <a:schemeClr val="tx1"/>
                </a:solidFill>
              </a:rPr>
              <a:t>3</a:t>
            </a:r>
            <a:r>
              <a:rPr lang="zh-CN" altLang="en-US" sz="1200" dirty="0" smtClean="0">
                <a:solidFill>
                  <a:schemeClr val="tx1"/>
                </a:solidFill>
              </a:rPr>
              <a:t>、虚线框内的事项实行并联审批。</a:t>
            </a:r>
            <a:endParaRPr lang="en-US" altLang="zh-CN" sz="1200" dirty="0" smtClean="0">
              <a:solidFill>
                <a:schemeClr val="tx1"/>
              </a:solidFill>
            </a:endParaRPr>
          </a:p>
          <a:p>
            <a:r>
              <a:rPr lang="en-US" altLang="zh-CN" sz="1200" dirty="0" smtClean="0">
                <a:solidFill>
                  <a:schemeClr val="tx1"/>
                </a:solidFill>
              </a:rPr>
              <a:t>4</a:t>
            </a:r>
            <a:r>
              <a:rPr lang="zh-CN" altLang="en-US" sz="1200" dirty="0" smtClean="0">
                <a:solidFill>
                  <a:schemeClr val="tx1"/>
                </a:solidFill>
              </a:rPr>
              <a:t>、审批时限自受理之日起计算。行政审批、备案和依法由政府组织、委托或购买服务的技术审查、中介服务均计入相应审批事项的审批时限；市政公用服务报装办理时间计入审批总时限。</a:t>
            </a:r>
            <a:endParaRPr lang="en-US" altLang="zh-CN" sz="1200" dirty="0" smtClean="0">
              <a:solidFill>
                <a:schemeClr val="tx1"/>
              </a:solidFill>
            </a:endParaRPr>
          </a:p>
          <a:p>
            <a:r>
              <a:rPr lang="en-US" altLang="zh-CN" sz="1200" dirty="0" smtClean="0">
                <a:solidFill>
                  <a:schemeClr val="tx1"/>
                </a:solidFill>
              </a:rPr>
              <a:t>5</a:t>
            </a:r>
            <a:r>
              <a:rPr lang="zh-CN" altLang="en-US" sz="1200" dirty="0" smtClean="0">
                <a:solidFill>
                  <a:schemeClr val="tx1"/>
                </a:solidFill>
              </a:rPr>
              <a:t>、涉及</a:t>
            </a:r>
            <a:r>
              <a:rPr lang="en-US" altLang="zh-CN" sz="1200" dirty="0" smtClean="0">
                <a:solidFill>
                  <a:schemeClr val="tx1"/>
                </a:solidFill>
              </a:rPr>
              <a:t>《</a:t>
            </a:r>
            <a:r>
              <a:rPr lang="zh-CN" altLang="en-US" sz="1200" dirty="0" smtClean="0">
                <a:solidFill>
                  <a:schemeClr val="tx1"/>
                </a:solidFill>
              </a:rPr>
              <a:t>建设工程消防监督管理规定</a:t>
            </a:r>
            <a:r>
              <a:rPr lang="en-US" altLang="zh-CN" sz="1200" dirty="0" smtClean="0">
                <a:solidFill>
                  <a:schemeClr val="tx1"/>
                </a:solidFill>
              </a:rPr>
              <a:t>》</a:t>
            </a:r>
            <a:r>
              <a:rPr lang="zh-CN" altLang="en-US" sz="1200" dirty="0" smtClean="0">
                <a:solidFill>
                  <a:schemeClr val="tx1"/>
                </a:solidFill>
              </a:rPr>
              <a:t>（公安部第</a:t>
            </a:r>
            <a:r>
              <a:rPr lang="en-US" altLang="zh-CN" sz="1200" dirty="0" smtClean="0">
                <a:solidFill>
                  <a:schemeClr val="tx1"/>
                </a:solidFill>
              </a:rPr>
              <a:t>119</a:t>
            </a:r>
            <a:r>
              <a:rPr lang="zh-CN" altLang="en-US" sz="1200" dirty="0" smtClean="0">
                <a:solidFill>
                  <a:schemeClr val="tx1"/>
                </a:solidFill>
              </a:rPr>
              <a:t>号令）第十六条规定情形的工程建设项目，需在</a:t>
            </a:r>
            <a:r>
              <a:rPr lang="zh-CN" altLang="en-US" sz="1200" dirty="0" smtClean="0">
                <a:solidFill>
                  <a:schemeClr val="tx1"/>
                </a:solidFill>
                <a:sym typeface="+mn-ea"/>
              </a:rPr>
              <a:t>施工图设计文件审查环节</a:t>
            </a:r>
            <a:r>
              <a:rPr lang="zh-CN" altLang="en-US" sz="1200" dirty="0" smtClean="0">
                <a:solidFill>
                  <a:schemeClr val="tx1"/>
                </a:solidFill>
              </a:rPr>
              <a:t>由住房城乡建设部门组织消防设计专家论证，时限为</a:t>
            </a:r>
            <a:r>
              <a:rPr lang="en-US" altLang="zh-CN" sz="1200" dirty="0" smtClean="0">
                <a:solidFill>
                  <a:schemeClr val="tx1"/>
                </a:solidFill>
              </a:rPr>
              <a:t>11</a:t>
            </a:r>
            <a:r>
              <a:rPr lang="zh-CN" altLang="en-US" sz="1200" dirty="0" smtClean="0">
                <a:solidFill>
                  <a:schemeClr val="tx1"/>
                </a:solidFill>
              </a:rPr>
              <a:t>个工作日。</a:t>
            </a:r>
            <a:endParaRPr lang="zh-CN" altLang="en-US" sz="1200" strike="sngStrike" dirty="0" smtClean="0">
              <a:solidFill>
                <a:schemeClr val="tx1"/>
              </a:solidFill>
            </a:endParaRPr>
          </a:p>
        </p:txBody>
      </p:sp>
      <p:sp>
        <p:nvSpPr>
          <p:cNvPr id="256" name="文本框 255"/>
          <p:cNvSpPr txBox="1"/>
          <p:nvPr/>
        </p:nvSpPr>
        <p:spPr>
          <a:xfrm>
            <a:off x="6947988" y="6191523"/>
            <a:ext cx="5328000" cy="504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建设项目压覆重要</a:t>
            </a:r>
            <a:r>
              <a:rPr lang="zh-CN" altLang="en-US" sz="1200" dirty="0" smtClean="0">
                <a:ln>
                  <a:noFill/>
                </a:ln>
                <a:solidFill>
                  <a:schemeClr val="tx1"/>
                </a:solidFill>
              </a:rPr>
              <a:t>矿产资源审批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4" name="文本框 3"/>
          <p:cNvSpPr txBox="1"/>
          <p:nvPr/>
        </p:nvSpPr>
        <p:spPr>
          <a:xfrm>
            <a:off x="1404872" y="11560203"/>
            <a:ext cx="4644000" cy="396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ln>
                  <a:noFill/>
                </a:ln>
                <a:solidFill>
                  <a:schemeClr val="tx1"/>
                </a:solidFill>
                <a:sym typeface="+mn-ea"/>
              </a:rPr>
              <a:t>航道</a:t>
            </a:r>
            <a:r>
              <a:rPr lang="zh-CN" sz="1200" dirty="0" smtClean="0">
                <a:ln>
                  <a:noFill/>
                </a:ln>
                <a:solidFill>
                  <a:schemeClr val="tx1"/>
                </a:solidFill>
                <a:sym typeface="+mn-ea"/>
              </a:rPr>
              <a:t>通航</a:t>
            </a:r>
            <a:r>
              <a:rPr lang="zh-CN" sz="1200" dirty="0">
                <a:ln>
                  <a:noFill/>
                </a:ln>
                <a:solidFill>
                  <a:schemeClr val="tx1"/>
                </a:solidFill>
                <a:sym typeface="+mn-ea"/>
              </a:rPr>
              <a:t>条件影响评价</a:t>
            </a:r>
            <a:r>
              <a:rPr lang="zh-CN" sz="1200" dirty="0" smtClean="0">
                <a:ln>
                  <a:noFill/>
                </a:ln>
                <a:solidFill>
                  <a:schemeClr val="tx1"/>
                </a:solidFill>
                <a:sym typeface="+mn-ea"/>
              </a:rPr>
              <a:t>审核</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5" name="文本框 4"/>
          <p:cNvSpPr txBox="1"/>
          <p:nvPr/>
        </p:nvSpPr>
        <p:spPr>
          <a:xfrm>
            <a:off x="16812492" y="7271643"/>
            <a:ext cx="3312000" cy="792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城镇排水与污水处理设施竣工验收</a:t>
            </a:r>
            <a:r>
              <a:rPr lang="zh-CN" altLang="en-US" sz="1200" dirty="0" smtClean="0">
                <a:ln>
                  <a:noFill/>
                </a:ln>
                <a:solidFill>
                  <a:schemeClr val="tx1"/>
                </a:solidFill>
              </a:rPr>
              <a:t>备案</a:t>
            </a:r>
            <a:endParaRPr lang="en-US" altLang="zh-CN" sz="1200" dirty="0" smtClean="0">
              <a:ln>
                <a:noFill/>
              </a:ln>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6" name="文本框 5"/>
          <p:cNvSpPr txBox="1"/>
          <p:nvPr/>
        </p:nvSpPr>
        <p:spPr>
          <a:xfrm>
            <a:off x="16812492" y="8207835"/>
            <a:ext cx="3312000" cy="79200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a:ln>
                  <a:noFill/>
                </a:ln>
                <a:solidFill>
                  <a:schemeClr val="tx1"/>
                </a:solidFill>
              </a:rPr>
              <a:t>燃气设施建设工程竣工验收</a:t>
            </a:r>
            <a:r>
              <a:rPr lang="zh-CN" altLang="en-US" sz="1200" dirty="0" smtClean="0">
                <a:ln>
                  <a:noFill/>
                </a:ln>
                <a:solidFill>
                  <a:schemeClr val="tx1"/>
                </a:solidFill>
              </a:rPr>
              <a:t>备案</a:t>
            </a:r>
            <a:endParaRPr lang="en-US" altLang="zh-CN" sz="1200" dirty="0" smtClean="0">
              <a:ln>
                <a:noFill/>
              </a:ln>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38" name="文本框 37"/>
          <p:cNvSpPr txBox="1"/>
          <p:nvPr/>
        </p:nvSpPr>
        <p:spPr>
          <a:xfrm>
            <a:off x="5313358" y="1671973"/>
            <a:ext cx="2663810" cy="3447373"/>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12" name="文本框 11"/>
          <p:cNvSpPr txBox="1"/>
          <p:nvPr/>
        </p:nvSpPr>
        <p:spPr>
          <a:xfrm>
            <a:off x="5476838" y="4379931"/>
            <a:ext cx="2357454" cy="648000"/>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rPr>
              <a:t>建设用地</a:t>
            </a:r>
            <a:r>
              <a:rPr lang="zh-CN" altLang="en-US" sz="1200" dirty="0" smtClean="0">
                <a:ln>
                  <a:noFill/>
                </a:ln>
                <a:solidFill>
                  <a:schemeClr val="tx1"/>
                </a:solidFill>
              </a:rPr>
              <a:t>规划许可证核发</a:t>
            </a:r>
            <a:r>
              <a:rPr lang="zh-CN" altLang="en-US" sz="1200" dirty="0" smtClean="0">
                <a:solidFill>
                  <a:schemeClr val="tx1"/>
                </a:solidFill>
                <a:sym typeface="+mn-ea"/>
              </a:rPr>
              <a:t>（审批时限：划拨</a:t>
            </a:r>
            <a:r>
              <a:rPr lang="en-US" altLang="zh-CN" sz="1200" dirty="0" smtClean="0">
                <a:solidFill>
                  <a:schemeClr val="tx1"/>
                </a:solidFill>
                <a:sym typeface="+mn-ea"/>
              </a:rPr>
              <a:t>3</a:t>
            </a:r>
            <a:r>
              <a:rPr lang="zh-CN" altLang="en-US" sz="1200" dirty="0" smtClean="0">
                <a:solidFill>
                  <a:schemeClr val="tx1"/>
                </a:solidFill>
                <a:sym typeface="+mn-ea"/>
              </a:rPr>
              <a:t>个工作日，出让</a:t>
            </a:r>
            <a:r>
              <a:rPr lang="en-US" altLang="zh-CN" sz="1200" dirty="0" smtClean="0">
                <a:solidFill>
                  <a:schemeClr val="tx1"/>
                </a:solidFill>
                <a:sym typeface="+mn-ea"/>
              </a:rPr>
              <a:t>1</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23" name="文本框 22"/>
          <p:cNvSpPr txBox="1"/>
          <p:nvPr/>
        </p:nvSpPr>
        <p:spPr>
          <a:xfrm>
            <a:off x="5476838" y="3023171"/>
            <a:ext cx="2357454" cy="612000"/>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sym typeface="+mn-ea"/>
              </a:rPr>
              <a:t>政府投资项目</a:t>
            </a:r>
            <a:endParaRPr lang="zh-CN" altLang="en-US" sz="1200" dirty="0">
              <a:ln>
                <a:noFill/>
              </a:ln>
              <a:solidFill>
                <a:schemeClr val="tx1"/>
              </a:solidFill>
            </a:endParaRPr>
          </a:p>
          <a:p>
            <a:pPr algn="ctr"/>
            <a:r>
              <a:rPr lang="zh-CN" altLang="en-US" sz="1200" dirty="0">
                <a:ln>
                  <a:noFill/>
                </a:ln>
                <a:solidFill>
                  <a:schemeClr val="tx1"/>
                </a:solidFill>
                <a:sym typeface="+mn-ea"/>
              </a:rPr>
              <a:t>可行性研究报告</a:t>
            </a:r>
            <a:r>
              <a:rPr lang="zh-CN" altLang="en-US" sz="1200" dirty="0" smtClean="0">
                <a:ln>
                  <a:noFill/>
                </a:ln>
                <a:solidFill>
                  <a:schemeClr val="tx1"/>
                </a:solidFill>
                <a:sym typeface="+mn-ea"/>
              </a:rPr>
              <a:t>审批</a:t>
            </a:r>
            <a:endParaRPr lang="en-US" altLang="zh-CN" sz="1200" dirty="0" smtClean="0">
              <a:ln>
                <a:noFill/>
              </a:ln>
              <a:solidFill>
                <a:schemeClr val="tx1"/>
              </a:solidFill>
              <a:sym typeface="+mn-ea"/>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30" name="文本框 129"/>
          <p:cNvSpPr txBox="1"/>
          <p:nvPr/>
        </p:nvSpPr>
        <p:spPr>
          <a:xfrm>
            <a:off x="6334094" y="11560203"/>
            <a:ext cx="4212000" cy="396000"/>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洪水影响评价</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132" name="文本框 131"/>
          <p:cNvSpPr txBox="1"/>
          <p:nvPr/>
        </p:nvSpPr>
        <p:spPr>
          <a:xfrm>
            <a:off x="10906126" y="11560203"/>
            <a:ext cx="4284000" cy="396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a:ln>
                  <a:noFill/>
                </a:ln>
                <a:solidFill>
                  <a:schemeClr val="tx1"/>
                </a:solidFill>
              </a:rPr>
              <a:t>建设工程文物保护和考古</a:t>
            </a:r>
            <a:r>
              <a:rPr lang="zh-CN" altLang="en-US" sz="1200" dirty="0" smtClean="0">
                <a:ln>
                  <a:noFill/>
                </a:ln>
                <a:solidFill>
                  <a:schemeClr val="tx1"/>
                </a:solidFill>
              </a:rPr>
              <a:t>许可</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133" name="文本框 132"/>
          <p:cNvSpPr txBox="1"/>
          <p:nvPr/>
        </p:nvSpPr>
        <p:spPr>
          <a:xfrm>
            <a:off x="15478158" y="11560203"/>
            <a:ext cx="4680000" cy="896016"/>
          </a:xfrm>
          <a:prstGeom prst="rect">
            <a:avLst/>
          </a:prstGeom>
          <a:noFill/>
          <a:ln w="0" cmpd="sng">
            <a:solidFill>
              <a:srgbClr val="000000"/>
            </a:solidFill>
            <a:prstDash val="solid"/>
          </a:ln>
        </p:spPr>
        <p:txBody>
          <a:bodyPr wrap="square" bIns="0" rtlCol="0" anchor="ctr" anchorCtr="0">
            <a:noAutofit/>
          </a:bodyPr>
          <a:lstStyle/>
          <a:p>
            <a:pPr algn="ctr"/>
            <a:r>
              <a:rPr lang="zh-CN" sz="1200" dirty="0">
                <a:ln>
                  <a:noFill/>
                </a:ln>
                <a:solidFill>
                  <a:schemeClr val="tx1"/>
                </a:solidFill>
              </a:rPr>
              <a:t>占用农业</a:t>
            </a:r>
            <a:r>
              <a:rPr lang="zh-CN" sz="1200" dirty="0" smtClean="0">
                <a:ln>
                  <a:noFill/>
                </a:ln>
                <a:solidFill>
                  <a:schemeClr val="tx1"/>
                </a:solidFill>
              </a:rPr>
              <a:t>灌溉</a:t>
            </a:r>
            <a:r>
              <a:rPr lang="zh-CN" altLang="en-US" sz="1200" dirty="0" smtClean="0">
                <a:ln>
                  <a:noFill/>
                </a:ln>
                <a:solidFill>
                  <a:schemeClr val="tx1"/>
                </a:solidFill>
              </a:rPr>
              <a:t>水源</a:t>
            </a:r>
            <a:r>
              <a:rPr lang="zh-CN" sz="1200" dirty="0" smtClean="0">
                <a:ln>
                  <a:noFill/>
                </a:ln>
                <a:solidFill>
                  <a:schemeClr val="tx1"/>
                </a:solidFill>
              </a:rPr>
              <a:t>、</a:t>
            </a:r>
            <a:r>
              <a:rPr lang="zh-CN" sz="1200" dirty="0">
                <a:ln>
                  <a:noFill/>
                </a:ln>
                <a:solidFill>
                  <a:schemeClr val="tx1"/>
                </a:solidFill>
              </a:rPr>
              <a:t>灌排工程设施</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134" name="文本框 133"/>
          <p:cNvSpPr txBox="1"/>
          <p:nvPr/>
        </p:nvSpPr>
        <p:spPr>
          <a:xfrm>
            <a:off x="1330960" y="9719310"/>
            <a:ext cx="2188845" cy="57658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涉及国家安全事项的建设项目</a:t>
            </a:r>
            <a:r>
              <a:rPr lang="zh-CN" sz="1200" dirty="0" smtClean="0">
                <a:ln>
                  <a:noFill/>
                </a:ln>
                <a:solidFill>
                  <a:schemeClr val="tx1"/>
                </a:solidFill>
              </a:rPr>
              <a:t>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32" name="文本框 31"/>
          <p:cNvSpPr txBox="1"/>
          <p:nvPr/>
        </p:nvSpPr>
        <p:spPr>
          <a:xfrm>
            <a:off x="6947535" y="7479665"/>
            <a:ext cx="5471795" cy="1014730"/>
          </a:xfrm>
          <a:prstGeom prst="rect">
            <a:avLst/>
          </a:prstGeom>
          <a:noFill/>
          <a:ln w="9525" cmpd="sng">
            <a:solidFill>
              <a:srgbClr val="000000"/>
            </a:solidFill>
            <a:prstDash val="solid"/>
          </a:ln>
        </p:spPr>
        <p:txBody>
          <a:bodyPr wrap="square" bIns="0" rtlCol="0">
            <a:noAutofit/>
          </a:bodyPr>
          <a:lstStyle/>
          <a:p>
            <a:pPr algn="ctr"/>
            <a:r>
              <a:rPr lang="zh-CN" sz="1400" b="1" dirty="0">
                <a:ln>
                  <a:noFill/>
                </a:ln>
                <a:solidFill>
                  <a:schemeClr val="tx1"/>
                </a:solidFill>
              </a:rPr>
              <a:t>第二、三阶段可并联或并行办理事项</a:t>
            </a:r>
          </a:p>
        </p:txBody>
      </p:sp>
      <p:sp>
        <p:nvSpPr>
          <p:cNvPr id="81" name="文本框 133"/>
          <p:cNvSpPr txBox="1"/>
          <p:nvPr/>
        </p:nvSpPr>
        <p:spPr>
          <a:xfrm>
            <a:off x="16812492" y="9143851"/>
            <a:ext cx="3312000" cy="792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00" dirty="0">
                <a:ln>
                  <a:noFill/>
                </a:ln>
                <a:solidFill>
                  <a:schemeClr val="tx1"/>
                </a:solidFill>
              </a:rPr>
              <a:t>涉及国家安全事项的建设项目</a:t>
            </a:r>
            <a:r>
              <a:rPr lang="zh-CN" sz="1200" dirty="0" smtClean="0">
                <a:ln>
                  <a:noFill/>
                </a:ln>
                <a:solidFill>
                  <a:schemeClr val="tx1"/>
                </a:solidFill>
              </a:rPr>
              <a:t>审批</a:t>
            </a:r>
            <a:endParaRPr lang="en-US" altLang="zh-CN" sz="1200" dirty="0" smtClean="0">
              <a:ln>
                <a:noFill/>
              </a:ln>
              <a:solidFill>
                <a:schemeClr val="tx1"/>
              </a:solidFill>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sp>
        <p:nvSpPr>
          <p:cNvPr id="82" name="文本框 85"/>
          <p:cNvSpPr txBox="1"/>
          <p:nvPr/>
        </p:nvSpPr>
        <p:spPr>
          <a:xfrm>
            <a:off x="1404872" y="12560335"/>
            <a:ext cx="8856000" cy="36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跨越、穿越公路修建桥梁、渡槽或者架设、埋设管线（道）、电缆等设施审批（审批时限：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84" name="文本框 67"/>
          <p:cNvSpPr txBox="1"/>
          <p:nvPr/>
        </p:nvSpPr>
        <p:spPr>
          <a:xfrm>
            <a:off x="1330772" y="10368051"/>
            <a:ext cx="6624736" cy="576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rPr>
              <a:t>应建防空地下室的民用建筑项目报建审批（含人防工程初步设计审查或防空地下室易地建设审批）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86" name="文本框 76"/>
          <p:cNvSpPr txBox="1"/>
          <p:nvPr/>
        </p:nvSpPr>
        <p:spPr>
          <a:xfrm>
            <a:off x="8099524" y="9719979"/>
            <a:ext cx="4248000" cy="576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rPr>
              <a:t> 政府投资项目初步设计概算审批</a:t>
            </a:r>
            <a:r>
              <a:rPr lang="zh-CN" altLang="en-US" sz="1200" dirty="0" smtClean="0">
                <a:solidFill>
                  <a:schemeClr val="tx1"/>
                </a:solidFill>
                <a:sym typeface="+mn-ea"/>
              </a:rPr>
              <a:t>（审批时限：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88" name="文本框 18"/>
          <p:cNvSpPr txBox="1"/>
          <p:nvPr/>
        </p:nvSpPr>
        <p:spPr>
          <a:xfrm>
            <a:off x="5476838" y="1733263"/>
            <a:ext cx="2357454" cy="540000"/>
          </a:xfrm>
          <a:prstGeom prst="rect">
            <a:avLst/>
          </a:prstGeom>
          <a:noFill/>
          <a:ln w="0" cmpd="sng">
            <a:solidFill>
              <a:srgbClr val="000000"/>
            </a:solidFill>
            <a:prstDash val="solid"/>
          </a:ln>
        </p:spPr>
        <p:txBody>
          <a:bodyPr wrap="square" rtlCol="0" anchor="ctr" anchorCtr="0">
            <a:noAutofit/>
          </a:bodyPr>
          <a:lstStyle/>
          <a:p>
            <a:pPr algn="ctr">
              <a:lnSpc>
                <a:spcPts val="1600"/>
              </a:lnSpc>
            </a:pPr>
            <a:r>
              <a:rPr lang="zh-CN" altLang="en-US" sz="1200" dirty="0" smtClean="0">
                <a:solidFill>
                  <a:schemeClr val="tx1"/>
                </a:solidFill>
                <a:sym typeface="+mn-ea"/>
              </a:rPr>
              <a:t>政府投资项目建议书审批</a:t>
            </a:r>
            <a:endParaRPr lang="en-US" altLang="zh-CN" sz="1200" dirty="0" smtClean="0">
              <a:solidFill>
                <a:schemeClr val="tx1"/>
              </a:solidFill>
              <a:sym typeface="+mn-ea"/>
            </a:endParaRPr>
          </a:p>
          <a:p>
            <a:pPr algn="ctr">
              <a:lnSpc>
                <a:spcPts val="1600"/>
              </a:lnSpc>
            </a:pPr>
            <a:r>
              <a:rPr lang="zh-CN" altLang="en-US" sz="1200" dirty="0" smtClean="0">
                <a:solidFill>
                  <a:schemeClr val="tx1"/>
                </a:solidFill>
                <a:sym typeface="+mn-ea"/>
              </a:rPr>
              <a:t>（审批时限：</a:t>
            </a:r>
            <a:r>
              <a:rPr lang="en-US" altLang="zh-CN" sz="1200" dirty="0" smtClean="0">
                <a:solidFill>
                  <a:schemeClr val="tx1"/>
                </a:solidFill>
                <a:sym typeface="+mn-ea"/>
              </a:rPr>
              <a:t>3</a:t>
            </a:r>
            <a:r>
              <a:rPr lang="zh-CN" altLang="en-US" sz="1200" dirty="0" smtClean="0">
                <a:solidFill>
                  <a:schemeClr val="tx1"/>
                </a:solidFill>
                <a:sym typeface="+mn-ea"/>
              </a:rPr>
              <a:t>个工作日）</a:t>
            </a:r>
          </a:p>
        </p:txBody>
      </p:sp>
      <p:sp>
        <p:nvSpPr>
          <p:cNvPr id="77" name="文本框 258"/>
          <p:cNvSpPr txBox="1"/>
          <p:nvPr/>
        </p:nvSpPr>
        <p:spPr>
          <a:xfrm>
            <a:off x="3633470" y="9719945"/>
            <a:ext cx="4321810" cy="575945"/>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00" dirty="0" smtClean="0">
                <a:ln>
                  <a:noFill/>
                </a:ln>
                <a:solidFill>
                  <a:schemeClr val="tx1"/>
                </a:solidFill>
                <a:sym typeface="+mn-ea"/>
              </a:rPr>
              <a:t>危险化学品建设项目安全条件审查</a:t>
            </a:r>
            <a:r>
              <a:rPr lang="zh-CN" altLang="en-US" sz="1200" dirty="0" smtClean="0">
                <a:solidFill>
                  <a:schemeClr val="tx1"/>
                </a:solidFill>
                <a:sym typeface="+mn-ea"/>
              </a:rPr>
              <a:t>（审批时限：</a:t>
            </a:r>
            <a:r>
              <a:rPr lang="en-US" altLang="zh-CN" sz="1200" dirty="0" smtClean="0">
                <a:solidFill>
                  <a:schemeClr val="tx1"/>
                </a:solidFill>
                <a:sym typeface="+mn-ea"/>
              </a:rPr>
              <a:t>19</a:t>
            </a:r>
            <a:r>
              <a:rPr lang="zh-CN" altLang="en-US" sz="1200" dirty="0" smtClean="0">
                <a:solidFill>
                  <a:schemeClr val="tx1"/>
                </a:solidFill>
                <a:sym typeface="+mn-ea"/>
              </a:rPr>
              <a:t>个工作日，在建设工程规划类许可证核发前办理完成即可）</a:t>
            </a:r>
          </a:p>
        </p:txBody>
      </p:sp>
      <p:sp>
        <p:nvSpPr>
          <p:cNvPr id="78" name="文本框 18"/>
          <p:cNvSpPr txBox="1"/>
          <p:nvPr/>
        </p:nvSpPr>
        <p:spPr>
          <a:xfrm>
            <a:off x="5476838" y="3701551"/>
            <a:ext cx="2357454" cy="612000"/>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smtClean="0">
                <a:solidFill>
                  <a:schemeClr val="tx1"/>
                </a:solidFill>
                <a:sym typeface="+mn-ea"/>
              </a:rPr>
              <a:t>企业投资项目核准或备案</a:t>
            </a:r>
            <a:endParaRPr lang="en-US" altLang="zh-CN" sz="1200" dirty="0" smtClean="0">
              <a:solidFill>
                <a:schemeClr val="tx1"/>
              </a:solidFill>
              <a:sym typeface="+mn-ea"/>
            </a:endParaRPr>
          </a:p>
          <a:p>
            <a:pPr algn="ctr"/>
            <a:r>
              <a:rPr lang="zh-CN" altLang="en-US" sz="1200" dirty="0" smtClean="0">
                <a:solidFill>
                  <a:schemeClr val="tx1"/>
                </a:solidFill>
                <a:sym typeface="+mn-ea"/>
              </a:rPr>
              <a:t>（审批时限：核准</a:t>
            </a:r>
            <a:r>
              <a:rPr lang="en-US" altLang="zh-CN" sz="1200" dirty="0" smtClean="0">
                <a:solidFill>
                  <a:schemeClr val="tx1"/>
                </a:solidFill>
                <a:sym typeface="+mn-ea"/>
              </a:rPr>
              <a:t>5</a:t>
            </a:r>
            <a:r>
              <a:rPr lang="zh-CN" altLang="en-US" sz="1200" dirty="0" smtClean="0">
                <a:solidFill>
                  <a:schemeClr val="tx1"/>
                </a:solidFill>
                <a:sym typeface="+mn-ea"/>
              </a:rPr>
              <a:t>个工作日，备案</a:t>
            </a:r>
            <a:r>
              <a:rPr lang="en-US" altLang="zh-CN" sz="1200" dirty="0" smtClean="0">
                <a:solidFill>
                  <a:schemeClr val="tx1"/>
                </a:solidFill>
                <a:sym typeface="+mn-ea"/>
              </a:rPr>
              <a:t>1</a:t>
            </a:r>
            <a:r>
              <a:rPr lang="zh-CN" altLang="en-US" sz="1200" dirty="0" smtClean="0">
                <a:solidFill>
                  <a:schemeClr val="tx1"/>
                </a:solidFill>
                <a:sym typeface="+mn-ea"/>
              </a:rPr>
              <a:t>个工作日）</a:t>
            </a:r>
          </a:p>
        </p:txBody>
      </p:sp>
      <p:sp>
        <p:nvSpPr>
          <p:cNvPr id="83" name="文本框 100"/>
          <p:cNvSpPr txBox="1"/>
          <p:nvPr/>
        </p:nvSpPr>
        <p:spPr>
          <a:xfrm>
            <a:off x="7163420" y="7810000"/>
            <a:ext cx="5076000" cy="612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建设项目安全设施设计审查（审批时限：</a:t>
            </a:r>
            <a:r>
              <a:rPr lang="en-US" altLang="zh-CN" sz="1200" dirty="0" smtClean="0">
                <a:solidFill>
                  <a:schemeClr val="tx1"/>
                </a:solidFill>
                <a:sym typeface="+mn-ea"/>
              </a:rPr>
              <a:t>20</a:t>
            </a:r>
            <a:r>
              <a:rPr lang="zh-CN" altLang="en-US" sz="1200" dirty="0" smtClean="0">
                <a:solidFill>
                  <a:schemeClr val="tx1"/>
                </a:solidFill>
                <a:sym typeface="+mn-ea"/>
              </a:rPr>
              <a:t>个工作日）</a:t>
            </a:r>
          </a:p>
        </p:txBody>
      </p:sp>
      <p:sp>
        <p:nvSpPr>
          <p:cNvPr id="85" name="文本框 133"/>
          <p:cNvSpPr txBox="1"/>
          <p:nvPr/>
        </p:nvSpPr>
        <p:spPr>
          <a:xfrm>
            <a:off x="3633470" y="8991600"/>
            <a:ext cx="4323080" cy="65405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筹备设立（含扩建、异地重建）宗教活动场所以及宗教活动场所内改建或者新建建筑物审批（审批时限：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87" name="文本框 136"/>
          <p:cNvSpPr txBox="1"/>
          <p:nvPr/>
        </p:nvSpPr>
        <p:spPr>
          <a:xfrm>
            <a:off x="8099524" y="10368051"/>
            <a:ext cx="4248000" cy="576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超限高层建筑工程抗震设防审批（审批时限：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
        <p:nvSpPr>
          <p:cNvPr id="89" name="文本框 150"/>
          <p:cNvSpPr txBox="1"/>
          <p:nvPr/>
        </p:nvSpPr>
        <p:spPr>
          <a:xfrm>
            <a:off x="11807844" y="12060269"/>
            <a:ext cx="3384000" cy="396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取水许可审批（审批时限：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90" name="文本框 152"/>
          <p:cNvSpPr txBox="1"/>
          <p:nvPr/>
        </p:nvSpPr>
        <p:spPr>
          <a:xfrm>
            <a:off x="14335149" y="12560335"/>
            <a:ext cx="5832000" cy="360000"/>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sym typeface="+mn-ea"/>
              </a:rPr>
              <a:t>医疗机构放射诊疗建设项目职业病危害预评价报告审核（审批时限：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p>
        </p:txBody>
      </p:sp>
      <p:sp>
        <p:nvSpPr>
          <p:cNvPr id="91" name="文本框 58"/>
          <p:cNvSpPr txBox="1"/>
          <p:nvPr>
            <p:custDataLst>
              <p:tags r:id="rId10"/>
            </p:custDataLst>
          </p:nvPr>
        </p:nvSpPr>
        <p:spPr>
          <a:xfrm>
            <a:off x="13192142" y="1701759"/>
            <a:ext cx="2928958" cy="2988000"/>
          </a:xfrm>
          <a:prstGeom prst="rect">
            <a:avLst/>
          </a:prstGeom>
          <a:noFill/>
          <a:ln w="9525" cmpd="sng">
            <a:solidFill>
              <a:srgbClr val="000000"/>
            </a:solidFill>
            <a:prstDash val="solid"/>
          </a:ln>
        </p:spPr>
        <p:txBody>
          <a:bodyPr wrap="square" bIns="0" rtlCol="0">
            <a:noAutofit/>
          </a:bodyPr>
          <a:lstStyle/>
          <a:p>
            <a:endParaRPr lang="en-US" altLang="zh-CN" sz="1200">
              <a:ln>
                <a:noFill/>
              </a:ln>
              <a:solidFill>
                <a:schemeClr val="tx1"/>
              </a:solidFill>
            </a:endParaRPr>
          </a:p>
        </p:txBody>
      </p:sp>
      <p:sp>
        <p:nvSpPr>
          <p:cNvPr id="92" name="文本框 64"/>
          <p:cNvSpPr txBox="1"/>
          <p:nvPr/>
        </p:nvSpPr>
        <p:spPr>
          <a:xfrm>
            <a:off x="13335018" y="3671347"/>
            <a:ext cx="2643206" cy="936000"/>
          </a:xfrm>
          <a:prstGeom prst="rect">
            <a:avLst/>
          </a:prstGeom>
          <a:noFill/>
          <a:ln w="0" cmpd="sng">
            <a:solidFill>
              <a:srgbClr val="000000"/>
            </a:solidFill>
            <a:prstDash val="solid"/>
          </a:ln>
        </p:spPr>
        <p:txBody>
          <a:bodyPr wrap="square" rtlCol="0" anchor="ctr" anchorCtr="0">
            <a:noAutofit/>
          </a:bodyPr>
          <a:lstStyle/>
          <a:p>
            <a:pPr algn="ctr">
              <a:lnSpc>
                <a:spcPts val="1600"/>
              </a:lnSpc>
            </a:pPr>
            <a:r>
              <a:rPr lang="zh-CN" altLang="en-US" sz="1200" dirty="0" smtClean="0">
                <a:solidFill>
                  <a:schemeClr val="tx1"/>
                </a:solidFill>
                <a:sym typeface="+mn-ea"/>
              </a:rPr>
              <a:t>建设工程质量安全监督手续</a:t>
            </a:r>
            <a:endParaRPr lang="en-US" altLang="zh-CN" sz="1200" dirty="0" smtClean="0">
              <a:solidFill>
                <a:schemeClr val="tx1"/>
              </a:solidFill>
              <a:sym typeface="+mn-ea"/>
            </a:endParaRPr>
          </a:p>
          <a:p>
            <a:pPr algn="ctr">
              <a:lnSpc>
                <a:spcPts val="1600"/>
              </a:lnSpc>
            </a:pPr>
            <a:r>
              <a:rPr lang="zh-CN" altLang="en-US" sz="1200" dirty="0" smtClean="0">
                <a:solidFill>
                  <a:schemeClr val="tx1"/>
                </a:solidFill>
                <a:sym typeface="+mn-ea"/>
              </a:rPr>
              <a:t>（含人防工程质量监督手续）办理并核发建筑工程施工许可证</a:t>
            </a:r>
            <a:endParaRPr lang="en-US" altLang="zh-CN" sz="1200" dirty="0" smtClean="0">
              <a:ln>
                <a:noFill/>
              </a:ln>
              <a:solidFill>
                <a:schemeClr val="tx1"/>
              </a:solidFill>
            </a:endParaRPr>
          </a:p>
          <a:p>
            <a:pPr algn="ctr">
              <a:lnSpc>
                <a:spcPts val="1600"/>
              </a:lnSpc>
            </a:pP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p>
        </p:txBody>
      </p:sp>
      <p:sp>
        <p:nvSpPr>
          <p:cNvPr id="93" name="文本框 105"/>
          <p:cNvSpPr txBox="1"/>
          <p:nvPr/>
        </p:nvSpPr>
        <p:spPr>
          <a:xfrm>
            <a:off x="13335018" y="1908062"/>
            <a:ext cx="2643206" cy="1620000"/>
          </a:xfrm>
          <a:prstGeom prst="rect">
            <a:avLst/>
          </a:prstGeom>
          <a:noFill/>
          <a:ln w="9525" cmpd="sng">
            <a:solidFill>
              <a:srgbClr val="000000"/>
            </a:solidFill>
            <a:prstDash val="dash"/>
          </a:ln>
        </p:spPr>
        <p:txBody>
          <a:bodyPr wrap="square" bIns="0" rtlCol="0" anchor="ctr" anchorCtr="0">
            <a:spAutoFit/>
          </a:bodyPr>
          <a:lstStyle/>
          <a:p>
            <a:pPr algn="ctr">
              <a:lnSpc>
                <a:spcPts val="2000"/>
              </a:lnSpc>
              <a:buClrTx/>
              <a:buSzTx/>
              <a:buNone/>
            </a:pPr>
            <a:r>
              <a:rPr lang="zh-CN" sz="1200" dirty="0">
                <a:ln>
                  <a:noFill/>
                </a:ln>
                <a:solidFill>
                  <a:schemeClr val="tx1"/>
                </a:solidFill>
                <a:sym typeface="+mn-ea"/>
              </a:rPr>
              <a:t>施工图设计文件</a:t>
            </a:r>
            <a:r>
              <a:rPr lang="zh-CN" sz="1200" dirty="0" smtClean="0">
                <a:ln>
                  <a:noFill/>
                </a:ln>
                <a:solidFill>
                  <a:schemeClr val="tx1"/>
                </a:solidFill>
                <a:sym typeface="+mn-ea"/>
              </a:rPr>
              <a:t>审查（</a:t>
            </a:r>
            <a:r>
              <a:rPr lang="zh-CN" sz="1200" dirty="0">
                <a:ln>
                  <a:noFill/>
                </a:ln>
                <a:solidFill>
                  <a:schemeClr val="tx1"/>
                </a:solidFill>
                <a:sym typeface="+mn-ea"/>
              </a:rPr>
              <a:t>联合图审</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2000"/>
              </a:lnSpc>
              <a:buClrTx/>
              <a:buSzTx/>
              <a:buNone/>
            </a:pPr>
            <a:r>
              <a:rPr lang="zh-CN" sz="1200" dirty="0" smtClean="0">
                <a:ln>
                  <a:noFill/>
                </a:ln>
                <a:solidFill>
                  <a:schemeClr val="tx1"/>
                </a:solidFill>
                <a:sym typeface="+mn-ea"/>
              </a:rPr>
              <a:t>含</a:t>
            </a:r>
            <a:r>
              <a:rPr lang="zh-CN" sz="1200" dirty="0">
                <a:ln>
                  <a:noFill/>
                </a:ln>
                <a:solidFill>
                  <a:schemeClr val="tx1"/>
                </a:solidFill>
                <a:sym typeface="+mn-ea"/>
              </a:rPr>
              <a:t>消防、</a:t>
            </a:r>
            <a:r>
              <a:rPr lang="zh-CN" sz="1200" dirty="0" smtClean="0">
                <a:ln>
                  <a:noFill/>
                </a:ln>
                <a:solidFill>
                  <a:schemeClr val="tx1"/>
                </a:solidFill>
                <a:sym typeface="+mn-ea"/>
              </a:rPr>
              <a:t>人防</a:t>
            </a:r>
            <a:r>
              <a:rPr lang="zh-CN" altLang="en-US" sz="1200" dirty="0" smtClean="0">
                <a:ln>
                  <a:noFill/>
                </a:ln>
                <a:solidFill>
                  <a:schemeClr val="tx1"/>
                </a:solidFill>
                <a:sym typeface="+mn-ea"/>
              </a:rPr>
              <a:t>、</a:t>
            </a:r>
            <a:r>
              <a:rPr lang="zh-CN" sz="1200" dirty="0" smtClean="0">
                <a:ln>
                  <a:noFill/>
                </a:ln>
                <a:solidFill>
                  <a:schemeClr val="tx1"/>
                </a:solidFill>
                <a:sym typeface="+mn-ea"/>
              </a:rPr>
              <a:t>技</a:t>
            </a:r>
            <a:r>
              <a:rPr lang="zh-CN" sz="1200" dirty="0">
                <a:ln>
                  <a:noFill/>
                </a:ln>
                <a:solidFill>
                  <a:schemeClr val="tx1"/>
                </a:solidFill>
                <a:sym typeface="+mn-ea"/>
              </a:rPr>
              <a:t>防等</a:t>
            </a:r>
            <a:r>
              <a:rPr lang="zh-CN" sz="1200" dirty="0" smtClean="0">
                <a:ln>
                  <a:noFill/>
                </a:ln>
                <a:solidFill>
                  <a:schemeClr val="tx1"/>
                </a:solidFill>
                <a:sym typeface="+mn-ea"/>
              </a:rPr>
              <a:t>）</a:t>
            </a:r>
            <a:endParaRPr lang="en-US" altLang="zh-CN" sz="1200" dirty="0" smtClean="0">
              <a:ln>
                <a:noFill/>
              </a:ln>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11+13+5</a:t>
            </a:r>
            <a:r>
              <a:rPr lang="zh-CN" altLang="en-US" sz="1200" dirty="0" smtClean="0">
                <a:solidFill>
                  <a:schemeClr val="tx1"/>
                </a:solidFill>
                <a:sym typeface="+mn-ea"/>
              </a:rPr>
              <a:t>个工作日）</a:t>
            </a:r>
            <a:endParaRPr lang="en-US" altLang="zh-CN" sz="1200" dirty="0" smtClean="0">
              <a:solidFill>
                <a:schemeClr val="tx1"/>
              </a:solidFill>
              <a:sym typeface="+mn-ea"/>
            </a:endParaRPr>
          </a:p>
          <a:p>
            <a:pPr algn="ctr"/>
            <a:endParaRPr lang="en-US" altLang="zh-CN" sz="1200" dirty="0" smtClean="0">
              <a:solidFill>
                <a:schemeClr val="tx1"/>
              </a:solidFill>
              <a:sym typeface="+mn-ea"/>
            </a:endParaRPr>
          </a:p>
          <a:p>
            <a:pPr algn="ctr">
              <a:lnSpc>
                <a:spcPts val="2000"/>
              </a:lnSpc>
            </a:pPr>
            <a:r>
              <a:rPr lang="zh-CN" altLang="en-US" sz="1200" dirty="0" smtClean="0">
                <a:solidFill>
                  <a:schemeClr val="tx1"/>
                </a:solidFill>
                <a:sym typeface="+mn-ea"/>
              </a:rPr>
              <a:t>招标上限值评审</a:t>
            </a:r>
            <a:endParaRPr lang="en-US" altLang="zh-CN" sz="1200" dirty="0" smtClean="0">
              <a:solidFill>
                <a:schemeClr val="tx1"/>
              </a:solidFill>
              <a:sym typeface="+mn-ea"/>
            </a:endParaRPr>
          </a:p>
          <a:p>
            <a:pPr algn="ctr">
              <a:lnSpc>
                <a:spcPts val="2000"/>
              </a:lnSpc>
            </a:pPr>
            <a:r>
              <a:rPr lang="zh-CN" altLang="en-US" sz="1200" dirty="0" smtClean="0">
                <a:solidFill>
                  <a:schemeClr val="tx1"/>
                </a:solidFill>
                <a:sym typeface="+mn-ea"/>
              </a:rPr>
              <a:t>（审批时限：</a:t>
            </a:r>
            <a:r>
              <a:rPr lang="en-US" altLang="zh-CN" sz="1200" dirty="0" smtClean="0">
                <a:solidFill>
                  <a:schemeClr val="tx1"/>
                </a:solidFill>
                <a:sym typeface="+mn-ea"/>
              </a:rPr>
              <a:t>17</a:t>
            </a:r>
            <a:r>
              <a:rPr lang="zh-CN" altLang="en-US" sz="1200" dirty="0" smtClean="0">
                <a:solidFill>
                  <a:schemeClr val="tx1"/>
                </a:solidFill>
                <a:sym typeface="+mn-ea"/>
              </a:rPr>
              <a:t>个工作日）</a:t>
            </a:r>
          </a:p>
        </p:txBody>
      </p:sp>
      <p:cxnSp>
        <p:nvCxnSpPr>
          <p:cNvPr id="94" name="直接连接符 93"/>
          <p:cNvCxnSpPr/>
          <p:nvPr/>
        </p:nvCxnSpPr>
        <p:spPr>
          <a:xfrm rot="10800000" flipH="1">
            <a:off x="13335018" y="2877567"/>
            <a:ext cx="2643206" cy="1588"/>
          </a:xfrm>
          <a:prstGeom prst="line">
            <a:avLst/>
          </a:prstGeom>
          <a:ln w="9525">
            <a:solidFill>
              <a:srgbClr val="000000"/>
            </a:solidFill>
            <a:prstDash val="dash"/>
          </a:ln>
        </p:spPr>
        <p:style>
          <a:lnRef idx="1">
            <a:schemeClr val="accent1"/>
          </a:lnRef>
          <a:fillRef idx="0">
            <a:schemeClr val="accent1"/>
          </a:fillRef>
          <a:effectRef idx="0">
            <a:schemeClr val="accent1"/>
          </a:effectRef>
          <a:fontRef idx="minor">
            <a:schemeClr val="tx1"/>
          </a:fontRef>
        </p:style>
      </p:cxnSp>
      <p:sp>
        <p:nvSpPr>
          <p:cNvPr id="96" name="文本框 97"/>
          <p:cNvSpPr txBox="1"/>
          <p:nvPr/>
        </p:nvSpPr>
        <p:spPr>
          <a:xfrm>
            <a:off x="1330960" y="8991600"/>
            <a:ext cx="2188845" cy="650875"/>
          </a:xfrm>
          <a:prstGeom prst="rect">
            <a:avLst/>
          </a:prstGeom>
          <a:noFill/>
          <a:ln w="0" cmpd="sng">
            <a:solidFill>
              <a:srgbClr val="000000"/>
            </a:solidFill>
            <a:prstDash val="solid"/>
          </a:ln>
        </p:spPr>
        <p:txBody>
          <a:bodyPr wrap="square" bIns="0" rtlCol="0" anchor="ctr" anchorCtr="0">
            <a:noAutofit/>
          </a:bodyPr>
          <a:lstStyle/>
          <a:p>
            <a:pPr algn="ctr"/>
            <a:r>
              <a:rPr lang="zh-CN" altLang="en-US" sz="1200" dirty="0" smtClean="0">
                <a:solidFill>
                  <a:schemeClr val="tx1"/>
                </a:solidFill>
              </a:rPr>
              <a:t>城市地下空间开发利用中人民防空事项审批</a:t>
            </a:r>
            <a:r>
              <a:rPr lang="zh-CN" altLang="en-US" sz="1200" dirty="0" smtClean="0">
                <a:solidFill>
                  <a:schemeClr val="tx1"/>
                </a:solidFill>
                <a:sym typeface="+mn-ea"/>
              </a:rPr>
              <a:t>（审批时限：</a:t>
            </a:r>
            <a:r>
              <a:rPr lang="en-US" altLang="zh-CN" sz="1200" dirty="0" smtClean="0">
                <a:solidFill>
                  <a:schemeClr val="tx1"/>
                </a:solidFill>
                <a:sym typeface="+mn-ea"/>
              </a:rPr>
              <a:t>5</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95" name="文本框 111"/>
          <p:cNvSpPr txBox="1"/>
          <p:nvPr/>
        </p:nvSpPr>
        <p:spPr>
          <a:xfrm>
            <a:off x="12744444" y="9179947"/>
            <a:ext cx="3636000" cy="82800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建设工程施工招标文件（最高投标限价）、文件澄清或修改备案（审批时限：</a:t>
            </a:r>
            <a:r>
              <a:rPr lang="en-US" altLang="zh-CN" sz="1200" dirty="0" smtClean="0">
                <a:solidFill>
                  <a:schemeClr val="tx1"/>
                </a:solidFill>
                <a:sym typeface="+mn-ea"/>
              </a:rPr>
              <a:t>2</a:t>
            </a:r>
            <a:r>
              <a:rPr lang="zh-CN" altLang="en-US" sz="1200" dirty="0" smtClean="0">
                <a:solidFill>
                  <a:schemeClr val="tx1"/>
                </a:solidFill>
                <a:sym typeface="+mn-ea"/>
              </a:rPr>
              <a:t>个工作日）</a:t>
            </a:r>
          </a:p>
        </p:txBody>
      </p:sp>
      <p:sp>
        <p:nvSpPr>
          <p:cNvPr id="97" name="文本框 96"/>
          <p:cNvSpPr txBox="1"/>
          <p:nvPr/>
        </p:nvSpPr>
        <p:spPr>
          <a:xfrm>
            <a:off x="17621298" y="1799035"/>
            <a:ext cx="2357454" cy="832454"/>
          </a:xfrm>
          <a:prstGeom prst="rect">
            <a:avLst/>
          </a:prstGeom>
          <a:noFill/>
          <a:ln w="0" cmpd="sng">
            <a:solidFill>
              <a:srgbClr val="000000"/>
            </a:solidFill>
            <a:prstDash val="solid"/>
          </a:ln>
        </p:spPr>
        <p:txBody>
          <a:bodyPr wrap="square" rtlCol="0" anchor="ctr" anchorCtr="0">
            <a:noAutofit/>
          </a:bodyPr>
          <a:lstStyle/>
          <a:p>
            <a:pPr algn="ctr"/>
            <a:r>
              <a:rPr lang="zh-CN" altLang="en-US" sz="1200" dirty="0">
                <a:ln>
                  <a:noFill/>
                </a:ln>
                <a:solidFill>
                  <a:schemeClr val="tx1"/>
                </a:solidFill>
              </a:rPr>
              <a:t>联合验收</a:t>
            </a:r>
            <a:r>
              <a:rPr lang="zh-CN" altLang="en-US" sz="1200" dirty="0" smtClean="0">
                <a:ln>
                  <a:noFill/>
                </a:ln>
                <a:solidFill>
                  <a:schemeClr val="tx1"/>
                </a:solidFill>
              </a:rPr>
              <a:t>（自然资源、</a:t>
            </a:r>
            <a:r>
              <a:rPr lang="zh-CN" altLang="en-US" sz="1200" dirty="0">
                <a:ln>
                  <a:noFill/>
                </a:ln>
                <a:solidFill>
                  <a:schemeClr val="tx1"/>
                </a:solidFill>
              </a:rPr>
              <a:t>消防、人防、档案等</a:t>
            </a:r>
            <a:r>
              <a:rPr lang="zh-CN" altLang="en-US" sz="1200" dirty="0" smtClean="0">
                <a:ln>
                  <a:noFill/>
                </a:ln>
                <a:solidFill>
                  <a:schemeClr val="tx1"/>
                </a:solidFill>
              </a:rPr>
              <a:t>）</a:t>
            </a:r>
            <a:endParaRPr lang="en-US" altLang="zh-CN" sz="1200" dirty="0" smtClean="0">
              <a:ln>
                <a:noFill/>
              </a:ln>
              <a:solidFill>
                <a:schemeClr val="tx1"/>
              </a:solidFill>
            </a:endParaRPr>
          </a:p>
          <a:p>
            <a:pPr algn="ctr"/>
            <a:r>
              <a:rPr lang="zh-CN" altLang="en-US" sz="1200" dirty="0" smtClean="0">
                <a:solidFill>
                  <a:schemeClr val="tx1"/>
                </a:solidFill>
                <a:sym typeface="+mn-ea"/>
              </a:rPr>
              <a:t>（审批时限：</a:t>
            </a:r>
            <a:r>
              <a:rPr lang="en-US" altLang="zh-CN" sz="1200" dirty="0" smtClean="0">
                <a:solidFill>
                  <a:schemeClr val="tx1"/>
                </a:solidFill>
                <a:sym typeface="+mn-ea"/>
              </a:rPr>
              <a:t>8</a:t>
            </a:r>
            <a:r>
              <a:rPr lang="zh-CN" altLang="en-US" sz="1200" dirty="0" smtClean="0">
                <a:solidFill>
                  <a:schemeClr val="tx1"/>
                </a:solidFill>
                <a:sym typeface="+mn-ea"/>
              </a:rPr>
              <a:t>个工作日）</a:t>
            </a:r>
          </a:p>
        </p:txBody>
      </p:sp>
      <p:sp>
        <p:nvSpPr>
          <p:cNvPr id="99" name="文本框 98"/>
          <p:cNvSpPr txBox="1"/>
          <p:nvPr/>
        </p:nvSpPr>
        <p:spPr>
          <a:xfrm>
            <a:off x="5476838" y="2375099"/>
            <a:ext cx="2357454" cy="581184"/>
          </a:xfrm>
          <a:prstGeom prst="rect">
            <a:avLst/>
          </a:prstGeom>
          <a:noFill/>
          <a:ln w="9525" cmpd="sng">
            <a:solidFill>
              <a:schemeClr val="tx1"/>
            </a:solidFill>
            <a:prstDash val="solid"/>
          </a:ln>
        </p:spPr>
        <p:txBody>
          <a:bodyPr wrap="square" rtlCol="0" anchor="ctr" anchorCtr="0">
            <a:noAutofit/>
          </a:bodyPr>
          <a:lstStyle/>
          <a:p>
            <a:pPr algn="ctr"/>
            <a:r>
              <a:rPr lang="zh-CN" altLang="en-US" sz="1200" dirty="0" smtClean="0">
                <a:solidFill>
                  <a:schemeClr val="tx1"/>
                </a:solidFill>
                <a:sym typeface="+mn-ea"/>
              </a:rPr>
              <a:t>建设项目用地预审与选址意见书（审批时限：</a:t>
            </a:r>
            <a:r>
              <a:rPr lang="en-US" altLang="zh-CN" sz="1200" dirty="0" smtClean="0">
                <a:solidFill>
                  <a:schemeClr val="tx1"/>
                </a:solidFill>
                <a:sym typeface="+mn-ea"/>
              </a:rPr>
              <a:t>10</a:t>
            </a:r>
            <a:r>
              <a:rPr lang="zh-CN" altLang="en-US" sz="1200" dirty="0" smtClean="0">
                <a:solidFill>
                  <a:schemeClr val="tx1"/>
                </a:solidFill>
                <a:sym typeface="+mn-ea"/>
              </a:rPr>
              <a:t>个工作日）</a:t>
            </a:r>
            <a:endParaRPr lang="zh-CN" altLang="en-US" sz="1200" dirty="0" smtClean="0">
              <a:ln>
                <a:noFill/>
              </a:ln>
              <a:solidFill>
                <a:schemeClr val="tx1"/>
              </a:solidFill>
              <a:sym typeface="+mn-ea"/>
            </a:endParaRPr>
          </a:p>
        </p:txBody>
      </p:sp>
      <p:sp>
        <p:nvSpPr>
          <p:cNvPr id="13" name="文本框 12"/>
          <p:cNvSpPr txBox="1"/>
          <p:nvPr/>
        </p:nvSpPr>
        <p:spPr>
          <a:xfrm>
            <a:off x="1439545" y="6786880"/>
            <a:ext cx="10836275" cy="484505"/>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altLang="en-US" sz="1200" dirty="0" smtClean="0">
                <a:solidFill>
                  <a:schemeClr val="tx1"/>
                </a:solidFill>
                <a:sym typeface="+mn-ea"/>
              </a:rPr>
              <a:t>建设项目使用林地（含临时使用）及在森林和野生动物类型自然保护区或森林公园建设审批（核</a:t>
            </a:r>
            <a:r>
              <a:rPr lang="en-US" altLang="zh-CN" sz="1200" dirty="0" smtClean="0">
                <a:solidFill>
                  <a:schemeClr val="tx1"/>
                </a:solidFill>
                <a:sym typeface="+mn-ea"/>
              </a:rPr>
              <a:t>)</a:t>
            </a:r>
            <a:r>
              <a:rPr lang="zh-CN" altLang="en-US" sz="1200" dirty="0" smtClean="0">
                <a:solidFill>
                  <a:schemeClr val="tx1"/>
                </a:solidFill>
                <a:sym typeface="+mn-ea"/>
              </a:rPr>
              <a:t>（审批时限：</a:t>
            </a:r>
            <a:r>
              <a:rPr lang="en-US" altLang="zh-CN" sz="1200" dirty="0" smtClean="0">
                <a:solidFill>
                  <a:schemeClr val="tx1"/>
                </a:solidFill>
                <a:sym typeface="+mn-ea"/>
              </a:rPr>
              <a:t>13</a:t>
            </a:r>
            <a:r>
              <a:rPr lang="zh-CN" altLang="en-US" sz="1200" dirty="0" smtClean="0">
                <a:solidFill>
                  <a:schemeClr val="tx1"/>
                </a:solidFill>
                <a:sym typeface="+mn-ea"/>
              </a:rPr>
              <a:t>个工作日）</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_BEAUTIFY_ZORDER_FLAG_TAG" val="6"/>
</p:tagLst>
</file>

<file path=ppt/tags/tag10.xml><?xml version="1.0" encoding="utf-8"?>
<p:tagLst xmlns:a="http://schemas.openxmlformats.org/drawingml/2006/main" xmlns:r="http://schemas.openxmlformats.org/officeDocument/2006/relationships" xmlns:p="http://schemas.openxmlformats.org/presentationml/2006/main">
  <p:tag name="WM_BEAUTIFY_ZORDER_FLAG_TAG" val="19"/>
</p:tagLst>
</file>

<file path=ppt/tags/tag11.xml><?xml version="1.0" encoding="utf-8"?>
<p:tagLst xmlns:a="http://schemas.openxmlformats.org/drawingml/2006/main" xmlns:r="http://schemas.openxmlformats.org/officeDocument/2006/relationships" xmlns:p="http://schemas.openxmlformats.org/presentationml/2006/main">
  <p:tag name="WM_BEAUTIFY_ZORDER_FLAG_TAG" val="22"/>
</p:tagLst>
</file>

<file path=ppt/tags/tag12.xml><?xml version="1.0" encoding="utf-8"?>
<p:tagLst xmlns:a="http://schemas.openxmlformats.org/drawingml/2006/main" xmlns:r="http://schemas.openxmlformats.org/officeDocument/2006/relationships" xmlns:p="http://schemas.openxmlformats.org/presentationml/2006/main">
  <p:tag name="WM_BEAUTIFY_ZORDER_FLAG_TAG" val="27"/>
</p:tagLst>
</file>

<file path=ppt/tags/tag13.xml><?xml version="1.0" encoding="utf-8"?>
<p:tagLst xmlns:a="http://schemas.openxmlformats.org/drawingml/2006/main" xmlns:r="http://schemas.openxmlformats.org/officeDocument/2006/relationships" xmlns:p="http://schemas.openxmlformats.org/presentationml/2006/main">
  <p:tag name="WM_BEAUTIFY_ZORDER_FLAG_TAG" val="6"/>
</p:tagLst>
</file>

<file path=ppt/tags/tag14.xml><?xml version="1.0" encoding="utf-8"?>
<p:tagLst xmlns:a="http://schemas.openxmlformats.org/drawingml/2006/main" xmlns:r="http://schemas.openxmlformats.org/officeDocument/2006/relationships" xmlns:p="http://schemas.openxmlformats.org/presentationml/2006/main">
  <p:tag name="WM_BEAUTIFY_ZORDER_FLAG_TAG" val="7"/>
</p:tagLst>
</file>

<file path=ppt/tags/tag15.xml><?xml version="1.0" encoding="utf-8"?>
<p:tagLst xmlns:a="http://schemas.openxmlformats.org/drawingml/2006/main" xmlns:r="http://schemas.openxmlformats.org/officeDocument/2006/relationships" xmlns:p="http://schemas.openxmlformats.org/presentationml/2006/main">
  <p:tag name="WM_BEAUTIFY_ZORDER_FLAG_TAG" val="8"/>
</p:tagLst>
</file>

<file path=ppt/tags/tag16.xml><?xml version="1.0" encoding="utf-8"?>
<p:tagLst xmlns:a="http://schemas.openxmlformats.org/drawingml/2006/main" xmlns:r="http://schemas.openxmlformats.org/officeDocument/2006/relationships" xmlns:p="http://schemas.openxmlformats.org/presentationml/2006/main">
  <p:tag name="WM_BEAUTIFY_ZORDER_FLAG_TAG" val="10"/>
</p:tagLst>
</file>

<file path=ppt/tags/tag17.xml><?xml version="1.0" encoding="utf-8"?>
<p:tagLst xmlns:a="http://schemas.openxmlformats.org/drawingml/2006/main" xmlns:r="http://schemas.openxmlformats.org/officeDocument/2006/relationships" xmlns:p="http://schemas.openxmlformats.org/presentationml/2006/main">
  <p:tag name="WM_BEAUTIFY_ZORDER_FLAG_TAG" val="12"/>
</p:tagLst>
</file>

<file path=ppt/tags/tag18.xml><?xml version="1.0" encoding="utf-8"?>
<p:tagLst xmlns:a="http://schemas.openxmlformats.org/drawingml/2006/main" xmlns:r="http://schemas.openxmlformats.org/officeDocument/2006/relationships" xmlns:p="http://schemas.openxmlformats.org/presentationml/2006/main">
  <p:tag name="WM_BEAUTIFY_ZORDER_FLAG_TAG" val="16"/>
</p:tagLst>
</file>

<file path=ppt/tags/tag19.xml><?xml version="1.0" encoding="utf-8"?>
<p:tagLst xmlns:a="http://schemas.openxmlformats.org/drawingml/2006/main" xmlns:r="http://schemas.openxmlformats.org/officeDocument/2006/relationships" xmlns:p="http://schemas.openxmlformats.org/presentationml/2006/main">
  <p:tag name="WM_BEAUTIFY_ZORDER_FLAG_TAG" val="18"/>
</p:tagLst>
</file>

<file path=ppt/tags/tag2.xml><?xml version="1.0" encoding="utf-8"?>
<p:tagLst xmlns:a="http://schemas.openxmlformats.org/drawingml/2006/main" xmlns:r="http://schemas.openxmlformats.org/officeDocument/2006/relationships" xmlns:p="http://schemas.openxmlformats.org/presentationml/2006/main">
  <p:tag name="WM_BEAUTIFY_ZORDER_FLAG_TAG" val="7"/>
</p:tagLst>
</file>

<file path=ppt/tags/tag20.xml><?xml version="1.0" encoding="utf-8"?>
<p:tagLst xmlns:a="http://schemas.openxmlformats.org/drawingml/2006/main" xmlns:r="http://schemas.openxmlformats.org/officeDocument/2006/relationships" xmlns:p="http://schemas.openxmlformats.org/presentationml/2006/main">
  <p:tag name="WM_BEAUTIFY_ZORDER_FLAG_TAG" val="19"/>
</p:tagLst>
</file>

<file path=ppt/tags/tag21.xml><?xml version="1.0" encoding="utf-8"?>
<p:tagLst xmlns:a="http://schemas.openxmlformats.org/drawingml/2006/main" xmlns:r="http://schemas.openxmlformats.org/officeDocument/2006/relationships" xmlns:p="http://schemas.openxmlformats.org/presentationml/2006/main">
  <p:tag name="WM_BEAUTIFY_ZORDER_FLAG_TAG" val="23"/>
</p:tagLst>
</file>

<file path=ppt/tags/tag22.xml><?xml version="1.0" encoding="utf-8"?>
<p:tagLst xmlns:a="http://schemas.openxmlformats.org/drawingml/2006/main" xmlns:r="http://schemas.openxmlformats.org/officeDocument/2006/relationships" xmlns:p="http://schemas.openxmlformats.org/presentationml/2006/main">
  <p:tag name="WM_BEAUTIFY_ZORDER_FLAG_TAG" val="26"/>
</p:tagLst>
</file>

<file path=ppt/tags/tag23.xml><?xml version="1.0" encoding="utf-8"?>
<p:tagLst xmlns:a="http://schemas.openxmlformats.org/drawingml/2006/main" xmlns:r="http://schemas.openxmlformats.org/officeDocument/2006/relationships" xmlns:p="http://schemas.openxmlformats.org/presentationml/2006/main">
  <p:tag name="WM_BEAUTIFY_ZORDER_FLAG_TAG" val="22"/>
</p:tagLst>
</file>

<file path=ppt/tags/tag24.xml><?xml version="1.0" encoding="utf-8"?>
<p:tagLst xmlns:a="http://schemas.openxmlformats.org/drawingml/2006/main" xmlns:r="http://schemas.openxmlformats.org/officeDocument/2006/relationships" xmlns:p="http://schemas.openxmlformats.org/presentationml/2006/main">
  <p:tag name="WM_BEAUTIFY_ZORDER_FLAG_TAG" val="27"/>
</p:tagLst>
</file>

<file path=ppt/tags/tag25.xml><?xml version="1.0" encoding="utf-8"?>
<p:tagLst xmlns:a="http://schemas.openxmlformats.org/drawingml/2006/main" xmlns:r="http://schemas.openxmlformats.org/officeDocument/2006/relationships" xmlns:p="http://schemas.openxmlformats.org/presentationml/2006/main">
  <p:tag name="WM_BEAUTIFY_ZORDER_FLAG_TAG" val="6"/>
</p:tagLst>
</file>

<file path=ppt/tags/tag26.xml><?xml version="1.0" encoding="utf-8"?>
<p:tagLst xmlns:a="http://schemas.openxmlformats.org/drawingml/2006/main" xmlns:r="http://schemas.openxmlformats.org/officeDocument/2006/relationships" xmlns:p="http://schemas.openxmlformats.org/presentationml/2006/main">
  <p:tag name="WM_BEAUTIFY_ZORDER_FLAG_TAG" val="7"/>
</p:tagLst>
</file>

<file path=ppt/tags/tag27.xml><?xml version="1.0" encoding="utf-8"?>
<p:tagLst xmlns:a="http://schemas.openxmlformats.org/drawingml/2006/main" xmlns:r="http://schemas.openxmlformats.org/officeDocument/2006/relationships" xmlns:p="http://schemas.openxmlformats.org/presentationml/2006/main">
  <p:tag name="WM_BEAUTIFY_ZORDER_FLAG_TAG" val="8"/>
</p:tagLst>
</file>

<file path=ppt/tags/tag28.xml><?xml version="1.0" encoding="utf-8"?>
<p:tagLst xmlns:a="http://schemas.openxmlformats.org/drawingml/2006/main" xmlns:r="http://schemas.openxmlformats.org/officeDocument/2006/relationships" xmlns:p="http://schemas.openxmlformats.org/presentationml/2006/main">
  <p:tag name="WM_BEAUTIFY_ZORDER_FLAG_TAG" val="10"/>
</p:tagLst>
</file>

<file path=ppt/tags/tag29.xml><?xml version="1.0" encoding="utf-8"?>
<p:tagLst xmlns:a="http://schemas.openxmlformats.org/drawingml/2006/main" xmlns:r="http://schemas.openxmlformats.org/officeDocument/2006/relationships" xmlns:p="http://schemas.openxmlformats.org/presentationml/2006/main">
  <p:tag name="WM_BEAUTIFY_ZORDER_FLAG_TAG" val="12"/>
</p:tagLst>
</file>

<file path=ppt/tags/tag3.xml><?xml version="1.0" encoding="utf-8"?>
<p:tagLst xmlns:a="http://schemas.openxmlformats.org/drawingml/2006/main" xmlns:r="http://schemas.openxmlformats.org/officeDocument/2006/relationships" xmlns:p="http://schemas.openxmlformats.org/presentationml/2006/main">
  <p:tag name="WM_BEAUTIFY_ZORDER_FLAG_TAG" val="8"/>
</p:tagLst>
</file>

<file path=ppt/tags/tag30.xml><?xml version="1.0" encoding="utf-8"?>
<p:tagLst xmlns:a="http://schemas.openxmlformats.org/drawingml/2006/main" xmlns:r="http://schemas.openxmlformats.org/officeDocument/2006/relationships" xmlns:p="http://schemas.openxmlformats.org/presentationml/2006/main">
  <p:tag name="WM_BEAUTIFY_ZORDER_FLAG_TAG" val="16"/>
</p:tagLst>
</file>

<file path=ppt/tags/tag31.xml><?xml version="1.0" encoding="utf-8"?>
<p:tagLst xmlns:a="http://schemas.openxmlformats.org/drawingml/2006/main" xmlns:r="http://schemas.openxmlformats.org/officeDocument/2006/relationships" xmlns:p="http://schemas.openxmlformats.org/presentationml/2006/main">
  <p:tag name="WM_BEAUTIFY_ZORDER_FLAG_TAG" val="18"/>
</p:tagLst>
</file>

<file path=ppt/tags/tag32.xml><?xml version="1.0" encoding="utf-8"?>
<p:tagLst xmlns:a="http://schemas.openxmlformats.org/drawingml/2006/main" xmlns:r="http://schemas.openxmlformats.org/officeDocument/2006/relationships" xmlns:p="http://schemas.openxmlformats.org/presentationml/2006/main">
  <p:tag name="WM_BEAUTIFY_ZORDER_FLAG_TAG" val="19"/>
</p:tagLst>
</file>

<file path=ppt/tags/tag33.xml><?xml version="1.0" encoding="utf-8"?>
<p:tagLst xmlns:a="http://schemas.openxmlformats.org/drawingml/2006/main" xmlns:r="http://schemas.openxmlformats.org/officeDocument/2006/relationships" xmlns:p="http://schemas.openxmlformats.org/presentationml/2006/main">
  <p:tag name="WM_BEAUTIFY_ZORDER_FLAG_TAG" val="23"/>
</p:tagLst>
</file>

<file path=ppt/tags/tag34.xml><?xml version="1.0" encoding="utf-8"?>
<p:tagLst xmlns:a="http://schemas.openxmlformats.org/drawingml/2006/main" xmlns:r="http://schemas.openxmlformats.org/officeDocument/2006/relationships" xmlns:p="http://schemas.openxmlformats.org/presentationml/2006/main">
  <p:tag name="WM_BEAUTIFY_ZORDER_FLAG_TAG" val="26"/>
</p:tagLst>
</file>

<file path=ppt/tags/tag35.xml><?xml version="1.0" encoding="utf-8"?>
<p:tagLst xmlns:a="http://schemas.openxmlformats.org/drawingml/2006/main" xmlns:r="http://schemas.openxmlformats.org/officeDocument/2006/relationships" xmlns:p="http://schemas.openxmlformats.org/presentationml/2006/main">
  <p:tag name="WM_BEAUTIFY_ZORDER_FLAG_TAG" val="22"/>
</p:tagLst>
</file>

<file path=ppt/tags/tag36.xml><?xml version="1.0" encoding="utf-8"?>
<p:tagLst xmlns:a="http://schemas.openxmlformats.org/drawingml/2006/main" xmlns:r="http://schemas.openxmlformats.org/officeDocument/2006/relationships" xmlns:p="http://schemas.openxmlformats.org/presentationml/2006/main">
  <p:tag name="WM_BEAUTIFY_ZORDER_FLAG_TAG" val="27"/>
</p:tagLst>
</file>

<file path=ppt/tags/tag37.xml><?xml version="1.0" encoding="utf-8"?>
<p:tagLst xmlns:a="http://schemas.openxmlformats.org/drawingml/2006/main" xmlns:r="http://schemas.openxmlformats.org/officeDocument/2006/relationships" xmlns:p="http://schemas.openxmlformats.org/presentationml/2006/main">
  <p:tag name="WM_BEAUTIFY_ZORDER_FLAG_TAG" val="6"/>
</p:tagLst>
</file>

<file path=ppt/tags/tag38.xml><?xml version="1.0" encoding="utf-8"?>
<p:tagLst xmlns:a="http://schemas.openxmlformats.org/drawingml/2006/main" xmlns:r="http://schemas.openxmlformats.org/officeDocument/2006/relationships" xmlns:p="http://schemas.openxmlformats.org/presentationml/2006/main">
  <p:tag name="WM_BEAUTIFY_ZORDER_FLAG_TAG" val="7"/>
</p:tagLst>
</file>

<file path=ppt/tags/tag39.xml><?xml version="1.0" encoding="utf-8"?>
<p:tagLst xmlns:a="http://schemas.openxmlformats.org/drawingml/2006/main" xmlns:r="http://schemas.openxmlformats.org/officeDocument/2006/relationships" xmlns:p="http://schemas.openxmlformats.org/presentationml/2006/main">
  <p:tag name="WM_BEAUTIFY_ZORDER_FLAG_TAG" val="8"/>
</p:tagLst>
</file>

<file path=ppt/tags/tag4.xml><?xml version="1.0" encoding="utf-8"?>
<p:tagLst xmlns:a="http://schemas.openxmlformats.org/drawingml/2006/main" xmlns:r="http://schemas.openxmlformats.org/officeDocument/2006/relationships" xmlns:p="http://schemas.openxmlformats.org/presentationml/2006/main">
  <p:tag name="WM_BEAUTIFY_ZORDER_FLAG_TAG" val="10"/>
</p:tagLst>
</file>

<file path=ppt/tags/tag40.xml><?xml version="1.0" encoding="utf-8"?>
<p:tagLst xmlns:a="http://schemas.openxmlformats.org/drawingml/2006/main" xmlns:r="http://schemas.openxmlformats.org/officeDocument/2006/relationships" xmlns:p="http://schemas.openxmlformats.org/presentationml/2006/main">
  <p:tag name="WM_BEAUTIFY_ZORDER_FLAG_TAG" val="10"/>
</p:tagLst>
</file>

<file path=ppt/tags/tag41.xml><?xml version="1.0" encoding="utf-8"?>
<p:tagLst xmlns:a="http://schemas.openxmlformats.org/drawingml/2006/main" xmlns:r="http://schemas.openxmlformats.org/officeDocument/2006/relationships" xmlns:p="http://schemas.openxmlformats.org/presentationml/2006/main">
  <p:tag name="WM_BEAUTIFY_ZORDER_FLAG_TAG" val="12"/>
</p:tagLst>
</file>

<file path=ppt/tags/tag42.xml><?xml version="1.0" encoding="utf-8"?>
<p:tagLst xmlns:a="http://schemas.openxmlformats.org/drawingml/2006/main" xmlns:r="http://schemas.openxmlformats.org/officeDocument/2006/relationships" xmlns:p="http://schemas.openxmlformats.org/presentationml/2006/main">
  <p:tag name="WM_BEAUTIFY_ZORDER_FLAG_TAG" val="16"/>
</p:tagLst>
</file>

<file path=ppt/tags/tag43.xml><?xml version="1.0" encoding="utf-8"?>
<p:tagLst xmlns:a="http://schemas.openxmlformats.org/drawingml/2006/main" xmlns:r="http://schemas.openxmlformats.org/officeDocument/2006/relationships" xmlns:p="http://schemas.openxmlformats.org/presentationml/2006/main">
  <p:tag name="WM_BEAUTIFY_ZORDER_FLAG_TAG" val="18"/>
</p:tagLst>
</file>

<file path=ppt/tags/tag44.xml><?xml version="1.0" encoding="utf-8"?>
<p:tagLst xmlns:a="http://schemas.openxmlformats.org/drawingml/2006/main" xmlns:r="http://schemas.openxmlformats.org/officeDocument/2006/relationships" xmlns:p="http://schemas.openxmlformats.org/presentationml/2006/main">
  <p:tag name="WM_BEAUTIFY_ZORDER_FLAG_TAG" val="19"/>
</p:tagLst>
</file>

<file path=ppt/tags/tag45.xml><?xml version="1.0" encoding="utf-8"?>
<p:tagLst xmlns:a="http://schemas.openxmlformats.org/drawingml/2006/main" xmlns:r="http://schemas.openxmlformats.org/officeDocument/2006/relationships" xmlns:p="http://schemas.openxmlformats.org/presentationml/2006/main">
  <p:tag name="WM_BEAUTIFY_ZORDER_FLAG_TAG" val="23"/>
</p:tagLst>
</file>

<file path=ppt/tags/tag46.xml><?xml version="1.0" encoding="utf-8"?>
<p:tagLst xmlns:a="http://schemas.openxmlformats.org/drawingml/2006/main" xmlns:r="http://schemas.openxmlformats.org/officeDocument/2006/relationships" xmlns:p="http://schemas.openxmlformats.org/presentationml/2006/main">
  <p:tag name="WM_BEAUTIFY_ZORDER_FLAG_TAG" val="26"/>
</p:tagLst>
</file>

<file path=ppt/tags/tag47.xml><?xml version="1.0" encoding="utf-8"?>
<p:tagLst xmlns:a="http://schemas.openxmlformats.org/drawingml/2006/main" xmlns:r="http://schemas.openxmlformats.org/officeDocument/2006/relationships" xmlns:p="http://schemas.openxmlformats.org/presentationml/2006/main">
  <p:tag name="WM_BEAUTIFY_ZORDER_FLAG_TAG" val="22"/>
</p:tagLst>
</file>

<file path=ppt/tags/tag48.xml><?xml version="1.0" encoding="utf-8"?>
<p:tagLst xmlns:a="http://schemas.openxmlformats.org/drawingml/2006/main" xmlns:r="http://schemas.openxmlformats.org/officeDocument/2006/relationships" xmlns:p="http://schemas.openxmlformats.org/presentationml/2006/main">
  <p:tag name="WM_BEAUTIFY_ZORDER_FLAG_TAG" val="27"/>
</p:tagLst>
</file>

<file path=ppt/tags/tag49.xml><?xml version="1.0" encoding="utf-8"?>
<p:tagLst xmlns:a="http://schemas.openxmlformats.org/drawingml/2006/main" xmlns:r="http://schemas.openxmlformats.org/officeDocument/2006/relationships" xmlns:p="http://schemas.openxmlformats.org/presentationml/2006/main">
  <p:tag name="WM_BEAUTIFY_ZORDER_FLAG_TAG" val="6"/>
</p:tagLst>
</file>

<file path=ppt/tags/tag5.xml><?xml version="1.0" encoding="utf-8"?>
<p:tagLst xmlns:a="http://schemas.openxmlformats.org/drawingml/2006/main" xmlns:r="http://schemas.openxmlformats.org/officeDocument/2006/relationships" xmlns:p="http://schemas.openxmlformats.org/presentationml/2006/main">
  <p:tag name="WM_BEAUTIFY_ZORDER_FLAG_TAG" val="12"/>
</p:tagLst>
</file>

<file path=ppt/tags/tag50.xml><?xml version="1.0" encoding="utf-8"?>
<p:tagLst xmlns:a="http://schemas.openxmlformats.org/drawingml/2006/main" xmlns:r="http://schemas.openxmlformats.org/officeDocument/2006/relationships" xmlns:p="http://schemas.openxmlformats.org/presentationml/2006/main">
  <p:tag name="WM_BEAUTIFY_ZORDER_FLAG_TAG" val="7"/>
</p:tagLst>
</file>

<file path=ppt/tags/tag51.xml><?xml version="1.0" encoding="utf-8"?>
<p:tagLst xmlns:a="http://schemas.openxmlformats.org/drawingml/2006/main" xmlns:r="http://schemas.openxmlformats.org/officeDocument/2006/relationships" xmlns:p="http://schemas.openxmlformats.org/presentationml/2006/main">
  <p:tag name="WM_BEAUTIFY_ZORDER_FLAG_TAG" val="8"/>
</p:tagLst>
</file>

<file path=ppt/tags/tag52.xml><?xml version="1.0" encoding="utf-8"?>
<p:tagLst xmlns:a="http://schemas.openxmlformats.org/drawingml/2006/main" xmlns:r="http://schemas.openxmlformats.org/officeDocument/2006/relationships" xmlns:p="http://schemas.openxmlformats.org/presentationml/2006/main">
  <p:tag name="WM_BEAUTIFY_ZORDER_FLAG_TAG" val="10"/>
</p:tagLst>
</file>

<file path=ppt/tags/tag53.xml><?xml version="1.0" encoding="utf-8"?>
<p:tagLst xmlns:a="http://schemas.openxmlformats.org/drawingml/2006/main" xmlns:r="http://schemas.openxmlformats.org/officeDocument/2006/relationships" xmlns:p="http://schemas.openxmlformats.org/presentationml/2006/main">
  <p:tag name="WM_BEAUTIFY_ZORDER_FLAG_TAG" val="12"/>
</p:tagLst>
</file>

<file path=ppt/tags/tag54.xml><?xml version="1.0" encoding="utf-8"?>
<p:tagLst xmlns:a="http://schemas.openxmlformats.org/drawingml/2006/main" xmlns:r="http://schemas.openxmlformats.org/officeDocument/2006/relationships" xmlns:p="http://schemas.openxmlformats.org/presentationml/2006/main">
  <p:tag name="WM_BEAUTIFY_ZORDER_FLAG_TAG" val="16"/>
</p:tagLst>
</file>

<file path=ppt/tags/tag55.xml><?xml version="1.0" encoding="utf-8"?>
<p:tagLst xmlns:a="http://schemas.openxmlformats.org/drawingml/2006/main" xmlns:r="http://schemas.openxmlformats.org/officeDocument/2006/relationships" xmlns:p="http://schemas.openxmlformats.org/presentationml/2006/main">
  <p:tag name="WM_BEAUTIFY_ZORDER_FLAG_TAG" val="18"/>
</p:tagLst>
</file>

<file path=ppt/tags/tag56.xml><?xml version="1.0" encoding="utf-8"?>
<p:tagLst xmlns:a="http://schemas.openxmlformats.org/drawingml/2006/main" xmlns:r="http://schemas.openxmlformats.org/officeDocument/2006/relationships" xmlns:p="http://schemas.openxmlformats.org/presentationml/2006/main">
  <p:tag name="WM_BEAUTIFY_ZORDER_FLAG_TAG" val="19"/>
</p:tagLst>
</file>

<file path=ppt/tags/tag57.xml><?xml version="1.0" encoding="utf-8"?>
<p:tagLst xmlns:a="http://schemas.openxmlformats.org/drawingml/2006/main" xmlns:r="http://schemas.openxmlformats.org/officeDocument/2006/relationships" xmlns:p="http://schemas.openxmlformats.org/presentationml/2006/main">
  <p:tag name="WM_BEAUTIFY_ZORDER_FLAG_TAG" val="23"/>
</p:tagLst>
</file>

<file path=ppt/tags/tag58.xml><?xml version="1.0" encoding="utf-8"?>
<p:tagLst xmlns:a="http://schemas.openxmlformats.org/drawingml/2006/main" xmlns:r="http://schemas.openxmlformats.org/officeDocument/2006/relationships" xmlns:p="http://schemas.openxmlformats.org/presentationml/2006/main">
  <p:tag name="WM_BEAUTIFY_ZORDER_FLAG_TAG" val="26"/>
</p:tagLst>
</file>

<file path=ppt/tags/tag59.xml><?xml version="1.0" encoding="utf-8"?>
<p:tagLst xmlns:a="http://schemas.openxmlformats.org/drawingml/2006/main" xmlns:r="http://schemas.openxmlformats.org/officeDocument/2006/relationships" xmlns:p="http://schemas.openxmlformats.org/presentationml/2006/main">
  <p:tag name="WM_BEAUTIFY_ZORDER_FLAG_TAG" val="22"/>
</p:tagLst>
</file>

<file path=ppt/tags/tag6.xml><?xml version="1.0" encoding="utf-8"?>
<p:tagLst xmlns:a="http://schemas.openxmlformats.org/drawingml/2006/main" xmlns:r="http://schemas.openxmlformats.org/officeDocument/2006/relationships" xmlns:p="http://schemas.openxmlformats.org/presentationml/2006/main">
  <p:tag name="WM_BEAUTIFY_ZORDER_FLAG_TAG" val="16"/>
</p:tagLst>
</file>

<file path=ppt/tags/tag60.xml><?xml version="1.0" encoding="utf-8"?>
<p:tagLst xmlns:a="http://schemas.openxmlformats.org/drawingml/2006/main" xmlns:r="http://schemas.openxmlformats.org/officeDocument/2006/relationships" xmlns:p="http://schemas.openxmlformats.org/presentationml/2006/main">
  <p:tag name="WM_BEAUTIFY_ZORDER_FLAG_TAG" val="27"/>
</p:tagLst>
</file>

<file path=ppt/tags/tag61.xml><?xml version="1.0" encoding="utf-8"?>
<p:tagLst xmlns:a="http://schemas.openxmlformats.org/drawingml/2006/main" xmlns:r="http://schemas.openxmlformats.org/officeDocument/2006/relationships" xmlns:p="http://schemas.openxmlformats.org/presentationml/2006/main">
  <p:tag name="WM_BEAUTIFY_ZORDER_FLAG_TAG" val="6"/>
</p:tagLst>
</file>

<file path=ppt/tags/tag62.xml><?xml version="1.0" encoding="utf-8"?>
<p:tagLst xmlns:a="http://schemas.openxmlformats.org/drawingml/2006/main" xmlns:r="http://schemas.openxmlformats.org/officeDocument/2006/relationships" xmlns:p="http://schemas.openxmlformats.org/presentationml/2006/main">
  <p:tag name="WM_BEAUTIFY_ZORDER_FLAG_TAG" val="7"/>
</p:tagLst>
</file>

<file path=ppt/tags/tag63.xml><?xml version="1.0" encoding="utf-8"?>
<p:tagLst xmlns:a="http://schemas.openxmlformats.org/drawingml/2006/main" xmlns:r="http://schemas.openxmlformats.org/officeDocument/2006/relationships" xmlns:p="http://schemas.openxmlformats.org/presentationml/2006/main">
  <p:tag name="WM_BEAUTIFY_ZORDER_FLAG_TAG" val="8"/>
</p:tagLst>
</file>

<file path=ppt/tags/tag64.xml><?xml version="1.0" encoding="utf-8"?>
<p:tagLst xmlns:a="http://schemas.openxmlformats.org/drawingml/2006/main" xmlns:r="http://schemas.openxmlformats.org/officeDocument/2006/relationships" xmlns:p="http://schemas.openxmlformats.org/presentationml/2006/main">
  <p:tag name="WM_BEAUTIFY_ZORDER_FLAG_TAG" val="10"/>
</p:tagLst>
</file>

<file path=ppt/tags/tag65.xml><?xml version="1.0" encoding="utf-8"?>
<p:tagLst xmlns:a="http://schemas.openxmlformats.org/drawingml/2006/main" xmlns:r="http://schemas.openxmlformats.org/officeDocument/2006/relationships" xmlns:p="http://schemas.openxmlformats.org/presentationml/2006/main">
  <p:tag name="WM_BEAUTIFY_ZORDER_FLAG_TAG" val="12"/>
</p:tagLst>
</file>

<file path=ppt/tags/tag66.xml><?xml version="1.0" encoding="utf-8"?>
<p:tagLst xmlns:a="http://schemas.openxmlformats.org/drawingml/2006/main" xmlns:r="http://schemas.openxmlformats.org/officeDocument/2006/relationships" xmlns:p="http://schemas.openxmlformats.org/presentationml/2006/main">
  <p:tag name="WM_BEAUTIFY_ZORDER_FLAG_TAG" val="16"/>
</p:tagLst>
</file>

<file path=ppt/tags/tag67.xml><?xml version="1.0" encoding="utf-8"?>
<p:tagLst xmlns:a="http://schemas.openxmlformats.org/drawingml/2006/main" xmlns:r="http://schemas.openxmlformats.org/officeDocument/2006/relationships" xmlns:p="http://schemas.openxmlformats.org/presentationml/2006/main">
  <p:tag name="WM_BEAUTIFY_ZORDER_FLAG_TAG" val="18"/>
</p:tagLst>
</file>

<file path=ppt/tags/tag68.xml><?xml version="1.0" encoding="utf-8"?>
<p:tagLst xmlns:a="http://schemas.openxmlformats.org/drawingml/2006/main" xmlns:r="http://schemas.openxmlformats.org/officeDocument/2006/relationships" xmlns:p="http://schemas.openxmlformats.org/presentationml/2006/main">
  <p:tag name="WM_BEAUTIFY_ZORDER_FLAG_TAG" val="23"/>
</p:tagLst>
</file>

<file path=ppt/tags/tag69.xml><?xml version="1.0" encoding="utf-8"?>
<p:tagLst xmlns:a="http://schemas.openxmlformats.org/drawingml/2006/main" xmlns:r="http://schemas.openxmlformats.org/officeDocument/2006/relationships" xmlns:p="http://schemas.openxmlformats.org/presentationml/2006/main">
  <p:tag name="WM_BEAUTIFY_ZORDER_FLAG_TAG" val="26"/>
</p:tagLst>
</file>

<file path=ppt/tags/tag7.xml><?xml version="1.0" encoding="utf-8"?>
<p:tagLst xmlns:a="http://schemas.openxmlformats.org/drawingml/2006/main" xmlns:r="http://schemas.openxmlformats.org/officeDocument/2006/relationships" xmlns:p="http://schemas.openxmlformats.org/presentationml/2006/main">
  <p:tag name="WM_BEAUTIFY_ZORDER_FLAG_TAG" val="18"/>
</p:tagLst>
</file>

<file path=ppt/tags/tag70.xml><?xml version="1.0" encoding="utf-8"?>
<p:tagLst xmlns:a="http://schemas.openxmlformats.org/drawingml/2006/main" xmlns:r="http://schemas.openxmlformats.org/officeDocument/2006/relationships" xmlns:p="http://schemas.openxmlformats.org/presentationml/2006/main">
  <p:tag name="WM_BEAUTIFY_ZORDER_FLAG_TAG" val="19"/>
</p:tagLst>
</file>

<file path=ppt/tags/tag71.xml><?xml version="1.0" encoding="utf-8"?>
<p:tagLst xmlns:a="http://schemas.openxmlformats.org/drawingml/2006/main" xmlns:r="http://schemas.openxmlformats.org/officeDocument/2006/relationships" xmlns:p="http://schemas.openxmlformats.org/presentationml/2006/main">
  <p:tag name="WM_BEAUTIFY_ZORDER_FLAG_TAG" val="22"/>
</p:tagLst>
</file>

<file path=ppt/tags/tag72.xml><?xml version="1.0" encoding="utf-8"?>
<p:tagLst xmlns:a="http://schemas.openxmlformats.org/drawingml/2006/main" xmlns:r="http://schemas.openxmlformats.org/officeDocument/2006/relationships" xmlns:p="http://schemas.openxmlformats.org/presentationml/2006/main">
  <p:tag name="WM_BEAUTIFY_ZORDER_FLAG_TAG" val="27"/>
</p:tagLst>
</file>

<file path=ppt/tags/tag8.xml><?xml version="1.0" encoding="utf-8"?>
<p:tagLst xmlns:a="http://schemas.openxmlformats.org/drawingml/2006/main" xmlns:r="http://schemas.openxmlformats.org/officeDocument/2006/relationships" xmlns:p="http://schemas.openxmlformats.org/presentationml/2006/main">
  <p:tag name="WM_BEAUTIFY_ZORDER_FLAG_TAG" val="23"/>
</p:tagLst>
</file>

<file path=ppt/tags/tag9.xml><?xml version="1.0" encoding="utf-8"?>
<p:tagLst xmlns:a="http://schemas.openxmlformats.org/drawingml/2006/main" xmlns:r="http://schemas.openxmlformats.org/officeDocument/2006/relationships" xmlns:p="http://schemas.openxmlformats.org/presentationml/2006/main">
  <p:tag name="WM_BEAUTIFY_ZORDER_FLAG_TAG" val="26"/>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lang="zh-CN" altLang="en-US" sz="800"/>
        </a:defPPr>
      </a:lstStyle>
    </a:txDef>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6461</Words>
  <Application>WPS 演示</Application>
  <PresentationFormat>自定义</PresentationFormat>
  <Paragraphs>481</Paragraphs>
  <Slides>6</Slides>
  <Notes>6</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默认设计模板</vt:lpstr>
      <vt:lpstr>幻灯片 1</vt:lpstr>
      <vt:lpstr>幻灯片 2</vt:lpstr>
      <vt:lpstr>幻灯片 3</vt:lpstr>
      <vt:lpstr>幻灯片 4</vt:lpstr>
      <vt:lpstr>幻灯片 5</vt:lpstr>
      <vt:lpstr>幻灯片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xuhao</dc:creator>
  <cp:lastModifiedBy>赵坤</cp:lastModifiedBy>
  <cp:revision>280</cp:revision>
  <dcterms:created xsi:type="dcterms:W3CDTF">2019-05-29T04:13:00Z</dcterms:created>
  <dcterms:modified xsi:type="dcterms:W3CDTF">2020-03-25T07:23:00Z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2052-11.1.0.9440</vt:lpwstr>
  </property>
</Properties>
</file>